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png" ContentType="image/pn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x="4610100" cy="3460750"/>
  <p:notesSz cx="4610100" cy="34607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2770" y="76375"/>
            <a:ext cx="4364558" cy="207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47294" y="2670464"/>
            <a:ext cx="3915511" cy="421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7295" y="1234011"/>
            <a:ext cx="3075508" cy="549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7294" y="1482617"/>
            <a:ext cx="3779520" cy="720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4361129" y="3231308"/>
            <a:ext cx="196850" cy="128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nalog.com/media/en/simulation-models/spice-models/LTspice_ShortcutFlyer.pdf?modelType=spice-models" TargetMode="External"/><Relationship Id="rId3" Type="http://schemas.openxmlformats.org/officeDocument/2006/relationships/hyperlink" Target="https://www.analog.com/media/en/simulation-models/spice-models/LTspiceShortcutsForMacOSX.pdf?modelType=spice-models" TargetMode="External"/><Relationship Id="rId4" Type="http://schemas.openxmlformats.org/officeDocument/2006/relationships/hyperlink" Target="https://www.analog.com/media/en/simulation-models/spice-models/LTspiceGettingStartedGuide.pdf?modelType=spice-models" TargetMode="External"/><Relationship Id="rId5" Type="http://schemas.openxmlformats.org/officeDocument/2006/relationships/image" Target="../media/image9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13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5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3.jpg"/><Relationship Id="rId4" Type="http://schemas.openxmlformats.org/officeDocument/2006/relationships/image" Target="../media/image17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3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png"/><Relationship Id="rId4" Type="http://schemas.openxmlformats.org/officeDocument/2006/relationships/image" Target="../media/image13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Relationship Id="rId4" Type="http://schemas.openxmlformats.org/officeDocument/2006/relationships/image" Target="../media/image30.png"/><Relationship Id="rId5" Type="http://schemas.openxmlformats.org/officeDocument/2006/relationships/image" Target="../media/image13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35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t.com/en/amplifiers-and-comparators/ts912.html" TargetMode="External"/><Relationship Id="rId3" Type="http://schemas.openxmlformats.org/officeDocument/2006/relationships/image" Target="../media/image35.jpg"/><Relationship Id="rId4" Type="http://schemas.openxmlformats.org/officeDocument/2006/relationships/image" Target="../media/image36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43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13.jpg"/><Relationship Id="rId4" Type="http://schemas.openxmlformats.org/officeDocument/2006/relationships/image" Target="../media/image43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nalog.com/en/design-center/design-tools-and-calculators/ltspice-simulator.html" TargetMode="External"/><Relationship Id="rId3" Type="http://schemas.openxmlformats.org/officeDocument/2006/relationships/hyperlink" Target="http://ltspice.analog.com/software/LTspice.dmg" TargetMode="External"/><Relationship Id="rId4" Type="http://schemas.openxmlformats.org/officeDocument/2006/relationships/hyperlink" Target="http://ltspice.analog.com/software/LTspiceXVII.exe" TargetMode="Externa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Relationship Id="rId3" Type="http://schemas.openxmlformats.org/officeDocument/2006/relationships/image" Target="../media/image49.png"/><Relationship Id="rId4" Type="http://schemas.openxmlformats.org/officeDocument/2006/relationships/image" Target="../media/image50.jpg"/><Relationship Id="rId5" Type="http://schemas.openxmlformats.org/officeDocument/2006/relationships/image" Target="../media/image51.jpg"/><Relationship Id="rId6" Type="http://schemas.openxmlformats.org/officeDocument/2006/relationships/image" Target="../media/image52.jpg"/><Relationship Id="rId7" Type="http://schemas.openxmlformats.org/officeDocument/2006/relationships/image" Target="../media/image53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dn-reichelt.de/documents/datenblatt/B400/KTY81-2%23PHI.pdf" TargetMode="External"/><Relationship Id="rId3" Type="http://schemas.openxmlformats.org/officeDocument/2006/relationships/hyperlink" Target="https://www.mikrocontroller.net/attachment/243481/KTY-Philips.pdf" TargetMode="External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68.xml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Relationship Id="rId3" Type="http://schemas.openxmlformats.org/officeDocument/2006/relationships/image" Target="../media/image72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jpg"/><Relationship Id="rId3" Type="http://schemas.openxmlformats.org/officeDocument/2006/relationships/image" Target="../media/image7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597842"/>
            <a:ext cx="3744595" cy="54927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90"/>
              </a:spcBef>
            </a:pPr>
            <a:r>
              <a:rPr dirty="0" spc="-40"/>
              <a:t>Labor</a:t>
            </a:r>
            <a:r>
              <a:rPr dirty="0" spc="-35"/>
              <a:t> </a:t>
            </a:r>
            <a:r>
              <a:rPr dirty="0"/>
              <a:t>CAE </a:t>
            </a:r>
            <a:r>
              <a:rPr dirty="0" spc="55"/>
              <a:t>- </a:t>
            </a:r>
            <a:r>
              <a:rPr dirty="0" spc="-40"/>
              <a:t>Einfuehrung</a:t>
            </a:r>
            <a:r>
              <a:rPr dirty="0" spc="-35"/>
              <a:t> </a:t>
            </a:r>
            <a:r>
              <a:rPr dirty="0" spc="-40"/>
              <a:t>in</a:t>
            </a:r>
            <a:r>
              <a:rPr dirty="0" spc="-35"/>
              <a:t> </a:t>
            </a:r>
            <a:r>
              <a:rPr dirty="0" spc="-40"/>
              <a:t>die</a:t>
            </a:r>
            <a:r>
              <a:rPr dirty="0" spc="-35"/>
              <a:t> </a:t>
            </a:r>
            <a:r>
              <a:rPr dirty="0" spc="-25"/>
              <a:t>Simulation </a:t>
            </a:r>
            <a:r>
              <a:rPr dirty="0" spc="-20"/>
              <a:t> </a:t>
            </a:r>
            <a:r>
              <a:rPr dirty="0" spc="-35"/>
              <a:t>elektrischer</a:t>
            </a:r>
            <a:r>
              <a:rPr dirty="0" spc="120"/>
              <a:t> </a:t>
            </a:r>
            <a:r>
              <a:rPr dirty="0" spc="-35"/>
              <a:t>Schaltungen</a:t>
            </a:r>
            <a:r>
              <a:rPr dirty="0" spc="125"/>
              <a:t> </a:t>
            </a:r>
            <a:r>
              <a:rPr dirty="0" spc="25"/>
              <a:t>mit</a:t>
            </a:r>
            <a:r>
              <a:rPr dirty="0" spc="125"/>
              <a:t> </a:t>
            </a:r>
            <a:r>
              <a:rPr dirty="0" spc="-50"/>
              <a:t>LTspice</a:t>
            </a:r>
            <a:r>
              <a:rPr dirty="0" spc="125"/>
              <a:t> </a:t>
            </a:r>
            <a:r>
              <a:rPr dirty="0" spc="75"/>
              <a:t>(6</a:t>
            </a:r>
            <a:r>
              <a:rPr dirty="0" spc="125"/>
              <a:t> </a:t>
            </a:r>
            <a:r>
              <a:rPr dirty="0" spc="70"/>
              <a:t>UE)</a:t>
            </a:r>
          </a:p>
        </p:txBody>
      </p:sp>
      <p:sp>
        <p:nvSpPr>
          <p:cNvPr id="4" name="object 4"/>
          <p:cNvSpPr/>
          <p:nvPr/>
        </p:nvSpPr>
        <p:spPr>
          <a:xfrm>
            <a:off x="359994" y="1390961"/>
            <a:ext cx="3888104" cy="5080"/>
          </a:xfrm>
          <a:custGeom>
            <a:avLst/>
            <a:gdLst/>
            <a:ahLst/>
            <a:cxnLst/>
            <a:rect l="l" t="t" r="r" b="b"/>
            <a:pathLst>
              <a:path w="3888104" h="5080">
                <a:moveTo>
                  <a:pt x="0" y="5060"/>
                </a:moveTo>
                <a:lnTo>
                  <a:pt x="0" y="0"/>
                </a:lnTo>
                <a:lnTo>
                  <a:pt x="3888051" y="0"/>
                </a:lnTo>
                <a:lnTo>
                  <a:pt x="3888051" y="5060"/>
                </a:lnTo>
                <a:lnTo>
                  <a:pt x="0" y="5060"/>
                </a:lnTo>
                <a:close/>
              </a:path>
            </a:pathLst>
          </a:custGeom>
          <a:solidFill>
            <a:srgbClr val="EB80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47294" y="1630039"/>
            <a:ext cx="2036445" cy="1094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300"/>
              </a:lnSpc>
              <a:spcBef>
                <a:spcPts val="100"/>
              </a:spcBef>
            </a:pPr>
            <a:r>
              <a:rPr dirty="0" sz="1000" spc="-60">
                <a:solidFill>
                  <a:srgbClr val="22373A"/>
                </a:solidFill>
                <a:latin typeface="Arial"/>
                <a:cs typeface="Arial"/>
              </a:rPr>
              <a:t>Andreas</a:t>
            </a:r>
            <a:r>
              <a:rPr dirty="0" sz="10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65">
                <a:solidFill>
                  <a:srgbClr val="22373A"/>
                </a:solidFill>
                <a:latin typeface="Arial"/>
                <a:cs typeface="Arial"/>
              </a:rPr>
              <a:t>Schaefer</a:t>
            </a:r>
            <a:r>
              <a:rPr dirty="0" sz="10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0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22373A"/>
                </a:solidFill>
                <a:latin typeface="Arial"/>
                <a:cs typeface="Arial"/>
              </a:rPr>
              <a:t>Matthias</a:t>
            </a:r>
            <a:r>
              <a:rPr dirty="0" sz="10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35">
                <a:solidFill>
                  <a:srgbClr val="22373A"/>
                </a:solidFill>
                <a:latin typeface="Arial"/>
                <a:cs typeface="Arial"/>
              </a:rPr>
              <a:t>Holetzko </a:t>
            </a:r>
            <a:r>
              <a:rPr dirty="0" sz="1000" spc="-2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2373A"/>
                </a:solidFill>
                <a:latin typeface="Arial"/>
                <a:cs typeface="Arial"/>
              </a:rPr>
              <a:t>April</a:t>
            </a:r>
            <a:r>
              <a:rPr dirty="0" sz="10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60">
                <a:solidFill>
                  <a:srgbClr val="22373A"/>
                </a:solidFill>
                <a:latin typeface="Arial"/>
                <a:cs typeface="Arial"/>
              </a:rPr>
              <a:t>2022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Duale</a:t>
            </a:r>
            <a:r>
              <a:rPr dirty="0" sz="8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Hochschule</a:t>
            </a:r>
            <a:r>
              <a:rPr dirty="0" sz="8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Baden-Wu¨rttemberg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–</a:t>
            </a:r>
            <a:endParaRPr sz="800">
              <a:latin typeface="Arial"/>
              <a:cs typeface="Arial"/>
            </a:endParaRPr>
          </a:p>
          <a:p>
            <a:pPr marL="12700" marR="867410">
              <a:lnSpc>
                <a:spcPct val="113399"/>
              </a:lnSpc>
            </a:pP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Fakult¨at</a:t>
            </a: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Technik </a:t>
            </a:r>
            <a:r>
              <a:rPr dirty="0" sz="8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Studiengang</a:t>
            </a:r>
            <a:r>
              <a:rPr dirty="0" sz="8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Mechatronik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875789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60">
                <a:solidFill>
                  <a:srgbClr val="F9F9F9"/>
                </a:solidFill>
              </a:rPr>
              <a:t>Nu¨tzliche</a:t>
            </a:r>
            <a:r>
              <a:rPr dirty="0" sz="1200" spc="5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Voreinstellungen</a:t>
            </a:r>
            <a:endParaRPr sz="1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0214" y="672909"/>
            <a:ext cx="336550" cy="1905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7294" y="418221"/>
            <a:ext cx="3750310" cy="881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7300"/>
              </a:lnSpc>
              <a:spcBef>
                <a:spcPts val="100"/>
              </a:spcBef>
              <a:tabLst>
                <a:tab pos="3275329" algn="l"/>
              </a:tabLst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Farbdarstellung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jederzeit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konfiguriert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werden.</a:t>
            </a:r>
            <a:r>
              <a:rPr dirty="0" sz="1100" spc="1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Geht</a:t>
            </a:r>
            <a:r>
              <a:rPr dirty="0" sz="11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dazu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14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11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11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dirty="0" sz="1100" spc="1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panel</a:t>
            </a:r>
            <a:r>
              <a:rPr dirty="0" sz="1100" spc="6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Feld,	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8000"/>
              </a:lnSpc>
            </a:pP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Farbeinstellungen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configure</a:t>
            </a:r>
            <a:r>
              <a:rPr dirty="0" sz="1100" spc="10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 b="1">
                <a:solidFill>
                  <a:srgbClr val="22373A"/>
                </a:solidFill>
                <a:latin typeface="Arial"/>
                <a:cs typeface="Arial"/>
              </a:rPr>
              <a:t>colors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).</a:t>
            </a:r>
            <a:r>
              <a:rPr dirty="0" sz="1100" spc="1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flexibel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Farbdarstellung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konfigurieren.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452" y="1608404"/>
            <a:ext cx="1980062" cy="13560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02547" y="1574896"/>
            <a:ext cx="1259931" cy="13895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69405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65">
                <a:solidFill>
                  <a:srgbClr val="F9F9F9"/>
                </a:solidFill>
              </a:rPr>
              <a:t>Shortkeys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21894" y="498002"/>
            <a:ext cx="3964304" cy="1090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18000"/>
              </a:lnSpc>
              <a:spcBef>
                <a:spcPts val="100"/>
              </a:spcBef>
            </a:pPr>
            <a:r>
              <a:rPr dirty="0" sz="1100" spc="-11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gibt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gute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2626" sz="1650" spc="-104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bersicht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HotKeys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Arbeit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deutlich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effektiver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macht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(nachfolgend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sind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Hyperlinks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embedded).</a:t>
            </a:r>
            <a:endParaRPr sz="1100">
              <a:latin typeface="Arial"/>
              <a:cs typeface="Arial"/>
            </a:endParaRPr>
          </a:p>
          <a:p>
            <a:pPr marL="314960" indent="-139065">
              <a:lnSpc>
                <a:spcPct val="100000"/>
              </a:lnSpc>
              <a:spcBef>
                <a:spcPts val="835"/>
              </a:spcBef>
              <a:buChar char="•"/>
              <a:tabLst>
                <a:tab pos="315595" algn="l"/>
              </a:tabLst>
            </a:pPr>
            <a:r>
              <a:rPr dirty="0" sz="1100" spc="-55">
                <a:solidFill>
                  <a:srgbClr val="22373A"/>
                </a:solidFill>
                <a:latin typeface="Arial"/>
                <a:cs typeface="Arial"/>
                <a:hlinkClick r:id="rId2"/>
              </a:rPr>
              <a:t>Windows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ShortKeys.</a:t>
            </a:r>
            <a:endParaRPr sz="1100">
              <a:latin typeface="Arial"/>
              <a:cs typeface="Arial"/>
            </a:endParaRPr>
          </a:p>
          <a:p>
            <a:pPr marL="314960" indent="-139065">
              <a:lnSpc>
                <a:spcPct val="100000"/>
              </a:lnSpc>
              <a:spcBef>
                <a:spcPts val="235"/>
              </a:spcBef>
              <a:buChar char="•"/>
              <a:tabLst>
                <a:tab pos="315595" algn="l"/>
              </a:tabLst>
            </a:pPr>
            <a:r>
              <a:rPr dirty="0" sz="1100" spc="-60">
                <a:solidFill>
                  <a:srgbClr val="22373A"/>
                </a:solidFill>
                <a:latin typeface="Arial"/>
                <a:cs typeface="Arial"/>
                <a:hlinkClick r:id="rId3"/>
              </a:rPr>
              <a:t>MacOS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  <a:hlinkClick r:id="rId3"/>
              </a:rPr>
              <a:t>ShortKey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s.</a:t>
            </a:r>
            <a:endParaRPr sz="1100">
              <a:latin typeface="Arial"/>
              <a:cs typeface="Arial"/>
            </a:endParaRPr>
          </a:p>
          <a:p>
            <a:pPr marL="314960" indent="-139065">
              <a:lnSpc>
                <a:spcPct val="100000"/>
              </a:lnSpc>
              <a:spcBef>
                <a:spcPts val="240"/>
              </a:spcBef>
              <a:buChar char="•"/>
              <a:tabLst>
                <a:tab pos="315595" algn="l"/>
              </a:tabLst>
            </a:pPr>
            <a:r>
              <a:rPr dirty="0" sz="1100" spc="-60">
                <a:solidFill>
                  <a:srgbClr val="22373A"/>
                </a:solidFill>
                <a:latin typeface="Arial"/>
                <a:cs typeface="Arial"/>
                <a:hlinkClick r:id="rId4"/>
              </a:rPr>
              <a:t>LTspice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  <a:hlinkClick r:id="rId4"/>
              </a:rPr>
              <a:t>getting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  <a:hlinkClick r:id="rId4"/>
              </a:rPr>
              <a:t>started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  <a:hlinkClick r:id="rId4"/>
              </a:rPr>
              <a:t>guide.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3983" y="1713826"/>
            <a:ext cx="2940050" cy="14890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9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34620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60">
                <a:solidFill>
                  <a:srgbClr val="F9F9F9"/>
                </a:solidFill>
              </a:rPr>
              <a:t>Nu¨tzliche</a:t>
            </a:r>
            <a:r>
              <a:rPr dirty="0" sz="1200" spc="3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Hinweise</a:t>
            </a:r>
            <a:endParaRPr sz="12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535963"/>
            <a:ext cx="3703320" cy="1556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marR="241935" indent="-138430">
              <a:lnSpc>
                <a:spcPct val="118000"/>
              </a:lnSpc>
              <a:spcBef>
                <a:spcPts val="100"/>
              </a:spcBef>
              <a:buChar char="•"/>
              <a:tabLst>
                <a:tab pos="290195" algn="l"/>
              </a:tabLst>
            </a:pP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Zahlenwerte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immer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22373A"/>
                </a:solidFill>
                <a:latin typeface="Arial"/>
                <a:cs typeface="Arial"/>
              </a:rPr>
              <a:t>Dezimalpunkt</a:t>
            </a:r>
            <a:r>
              <a:rPr dirty="0" sz="1100" spc="8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5" b="1">
                <a:solidFill>
                  <a:srgbClr val="22373A"/>
                </a:solidFill>
                <a:latin typeface="Arial"/>
                <a:cs typeface="Arial"/>
              </a:rPr>
              <a:t>statt</a:t>
            </a:r>
            <a:r>
              <a:rPr dirty="0" sz="1100" spc="8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 b="1">
                <a:solidFill>
                  <a:srgbClr val="22373A"/>
                </a:solidFill>
                <a:latin typeface="Arial"/>
                <a:cs typeface="Arial"/>
              </a:rPr>
              <a:t>Komma </a:t>
            </a:r>
            <a:r>
              <a:rPr dirty="0" sz="1100" spc="-2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eingeben!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3.5</a:t>
            </a:r>
            <a:r>
              <a:rPr dirty="0" sz="1100" spc="8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anstatt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5" b="1">
                <a:solidFill>
                  <a:srgbClr val="22373A"/>
                </a:solidFill>
                <a:latin typeface="Arial"/>
                <a:cs typeface="Arial"/>
              </a:rPr>
              <a:t>3,5!</a:t>
            </a:r>
            <a:endParaRPr sz="1100">
              <a:latin typeface="Arial"/>
              <a:cs typeface="Arial"/>
            </a:endParaRPr>
          </a:p>
          <a:p>
            <a:pPr marL="289560" marR="128270" indent="-138430">
              <a:lnSpc>
                <a:spcPct val="118000"/>
              </a:lnSpc>
              <a:spcBef>
                <a:spcPts val="300"/>
              </a:spcBef>
              <a:buChar char="•"/>
              <a:tabLst>
                <a:tab pos="290195" algn="l"/>
              </a:tabLst>
            </a:pP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arbeitet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Knotenpotenzialverfahren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5" b="1">
                <a:solidFill>
                  <a:srgbClr val="22373A"/>
                </a:solidFill>
                <a:latin typeface="Arial"/>
                <a:cs typeface="Arial"/>
              </a:rPr>
              <a:t>Es </a:t>
            </a:r>
            <a:r>
              <a:rPr dirty="0" sz="1100" spc="-2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0" b="1">
                <a:solidFill>
                  <a:srgbClr val="22373A"/>
                </a:solidFill>
                <a:latin typeface="Arial"/>
                <a:cs typeface="Arial"/>
              </a:rPr>
              <a:t>muss</a:t>
            </a:r>
            <a:r>
              <a:rPr dirty="0" sz="1100" spc="-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immer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Bezugsknoten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22373A"/>
                </a:solidFill>
                <a:latin typeface="Arial"/>
                <a:cs typeface="Arial"/>
              </a:rPr>
              <a:t>(Masse,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Ground) </a:t>
            </a:r>
            <a:r>
              <a:rPr dirty="0" sz="1100" spc="-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 b="1">
                <a:solidFill>
                  <a:srgbClr val="22373A"/>
                </a:solidFill>
                <a:latin typeface="Arial"/>
                <a:cs typeface="Arial"/>
              </a:rPr>
              <a:t>angegeben</a:t>
            </a:r>
            <a:r>
              <a:rPr dirty="0" sz="1100" spc="-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werden,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sonst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treten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Simulationsfehler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 auf </a:t>
            </a:r>
            <a:r>
              <a:rPr dirty="0" sz="1100" spc="-2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(Achtung:</a:t>
            </a:r>
            <a:r>
              <a:rPr dirty="0" sz="1100" spc="1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1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erfolgt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keine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Fehlermeldung!).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Achtet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darauf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korrekten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Suffixe</a:t>
            </a:r>
            <a:r>
              <a:rPr dirty="0" sz="11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Einheiten</a:t>
            </a:r>
            <a:r>
              <a:rPr dirty="0" sz="11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verwenden.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0006" y="2133269"/>
          <a:ext cx="3981450" cy="6076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2280"/>
                <a:gridCol w="417830"/>
                <a:gridCol w="474979"/>
                <a:gridCol w="387985"/>
                <a:gridCol w="398780"/>
                <a:gridCol w="477519"/>
                <a:gridCol w="434975"/>
                <a:gridCol w="424179"/>
                <a:gridCol w="48895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4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Terra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7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Giga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6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Mega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Kilo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milli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3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micro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6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nano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4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pico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3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femto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5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Meg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K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u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f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-52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-3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-60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-4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-60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-4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-60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-4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52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35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−</a:t>
                      </a:r>
                      <a:r>
                        <a:rPr dirty="0" sz="800" spc="3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52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35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−</a:t>
                      </a:r>
                      <a:r>
                        <a:rPr dirty="0" sz="800" spc="3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52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35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−</a:t>
                      </a:r>
                      <a:r>
                        <a:rPr dirty="0" sz="800" spc="3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30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20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−</a:t>
                      </a:r>
                      <a:r>
                        <a:rPr dirty="0" sz="800" spc="2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30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20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−</a:t>
                      </a:r>
                      <a:r>
                        <a:rPr dirty="0" sz="800" spc="2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fast">
    <p:cut thruBlk="0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2700"/>
              </a:lnSpc>
              <a:spcBef>
                <a:spcPts val="90"/>
              </a:spcBef>
            </a:pPr>
            <a:r>
              <a:rPr dirty="0" spc="-30">
                <a:hlinkClick r:id="rId2" action="ppaction://hlinksldjump"/>
              </a:rPr>
              <a:t>Hands-on</a:t>
            </a:r>
            <a:r>
              <a:rPr dirty="0" spc="120">
                <a:hlinkClick r:id="rId2" action="ppaction://hlinksldjump"/>
              </a:rPr>
              <a:t> </a:t>
            </a:r>
            <a:r>
              <a:rPr dirty="0" spc="-50">
                <a:hlinkClick r:id="rId2" action="ppaction://hlinksldjump"/>
              </a:rPr>
              <a:t>LTspice</a:t>
            </a:r>
            <a:r>
              <a:rPr dirty="0" spc="125">
                <a:hlinkClick r:id="rId2" action="ppaction://hlinksldjump"/>
              </a:rPr>
              <a:t> </a:t>
            </a:r>
            <a:r>
              <a:rPr dirty="0" spc="55">
                <a:hlinkClick r:id="rId2" action="ppaction://hlinksldjump"/>
              </a:rPr>
              <a:t>-</a:t>
            </a:r>
            <a:r>
              <a:rPr dirty="0" spc="120">
                <a:hlinkClick r:id="rId2" action="ppaction://hlinksldjump"/>
              </a:rPr>
              <a:t> </a:t>
            </a:r>
            <a:r>
              <a:rPr dirty="0" spc="-25">
                <a:hlinkClick r:id="rId2" action="ppaction://hlinksldjump"/>
              </a:rPr>
              <a:t>Das</a:t>
            </a:r>
            <a:r>
              <a:rPr dirty="0" spc="125">
                <a:hlinkClick r:id="rId2" action="ppaction://hlinksldjump"/>
              </a:rPr>
              <a:t> </a:t>
            </a:r>
            <a:r>
              <a:rPr dirty="0" spc="-40">
                <a:hlinkClick r:id="rId2" action="ppaction://hlinksldjump"/>
              </a:rPr>
              <a:t>Labor </a:t>
            </a:r>
            <a:r>
              <a:rPr dirty="0" spc="-375"/>
              <a:t> </a:t>
            </a:r>
            <a:r>
              <a:rPr dirty="0" spc="-20">
                <a:hlinkClick r:id="rId2" action="ppaction://hlinksldjump"/>
              </a:rPr>
              <a:t>beginnt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9995" y="1907406"/>
            <a:ext cx="3048635" cy="5080"/>
            <a:chOff x="779995" y="1907406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779995" y="1907406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46" y="0"/>
                  </a:lnTo>
                  <a:lnTo>
                    <a:pt x="30480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79995" y="1907406"/>
              <a:ext cx="469265" cy="5080"/>
            </a:xfrm>
            <a:custGeom>
              <a:avLst/>
              <a:gdLst/>
              <a:ahLst/>
              <a:cxnLst/>
              <a:rect l="l" t="t" r="r" b="b"/>
              <a:pathLst>
                <a:path w="469265" h="5080">
                  <a:moveTo>
                    <a:pt x="0" y="5060"/>
                  </a:moveTo>
                  <a:lnTo>
                    <a:pt x="0" y="0"/>
                  </a:lnTo>
                  <a:lnTo>
                    <a:pt x="468908" y="0"/>
                  </a:lnTo>
                  <a:lnTo>
                    <a:pt x="46890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10680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35">
                <a:solidFill>
                  <a:srgbClr val="F9F9F9"/>
                </a:solidFill>
              </a:rPr>
              <a:t>V</a:t>
            </a:r>
            <a:r>
              <a:rPr dirty="0" sz="1200" spc="-120">
                <a:solidFill>
                  <a:srgbClr val="F9F9F9"/>
                </a:solidFill>
              </a:rPr>
              <a:t>o</a:t>
            </a:r>
            <a:r>
              <a:rPr dirty="0" sz="1200" spc="-65">
                <a:solidFill>
                  <a:srgbClr val="F9F9F9"/>
                </a:solidFill>
              </a:rPr>
              <a:t>rgehens</a:t>
            </a:r>
            <a:r>
              <a:rPr dirty="0" sz="1200" spc="-135">
                <a:solidFill>
                  <a:srgbClr val="F9F9F9"/>
                </a:solidFill>
              </a:rPr>
              <a:t>w</a:t>
            </a:r>
            <a:r>
              <a:rPr dirty="0" sz="1200" spc="-80">
                <a:solidFill>
                  <a:srgbClr val="F9F9F9"/>
                </a:solidFill>
              </a:rPr>
              <a:t>eise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283794" y="471269"/>
            <a:ext cx="4248785" cy="2882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 marR="403860">
              <a:lnSpc>
                <a:spcPct val="118000"/>
              </a:lnSpc>
              <a:spcBef>
                <a:spcPts val="100"/>
              </a:spcBef>
            </a:pP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Diese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2626" sz="1650" spc="-157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bungen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sind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interaktiven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Arbeit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gedacht.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fu¨hren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Aufgabe </a:t>
            </a:r>
            <a:r>
              <a:rPr dirty="0" sz="1100" spc="-114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1100" spc="-1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L¨osungsansatz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bis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hin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zur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fertigen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Analyse.</a:t>
            </a:r>
            <a:endParaRPr sz="1100">
              <a:latin typeface="Arial"/>
              <a:cs typeface="Arial"/>
            </a:endParaRPr>
          </a:p>
          <a:p>
            <a:pPr marL="76200" marR="581660">
              <a:lnSpc>
                <a:spcPct val="118000"/>
              </a:lnSpc>
              <a:spcBef>
                <a:spcPts val="545"/>
              </a:spcBef>
            </a:pP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Bitte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geht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Schritten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vor,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2626" sz="1650" spc="-157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bungen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strukturiert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bearbeiten.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Arial"/>
              <a:cs typeface="Arial"/>
            </a:endParaRPr>
          </a:p>
          <a:p>
            <a:pPr marL="353060" indent="-177800">
              <a:lnSpc>
                <a:spcPct val="100000"/>
              </a:lnSpc>
              <a:buFont typeface="Arial"/>
              <a:buAutoNum type="arabicPeriod"/>
              <a:tabLst>
                <a:tab pos="353695" algn="l"/>
              </a:tabLst>
            </a:pP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1100" spc="7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modellieren</a:t>
            </a:r>
            <a:endParaRPr sz="1100">
              <a:latin typeface="Arial"/>
              <a:cs typeface="Arial"/>
            </a:endParaRPr>
          </a:p>
          <a:p>
            <a:pPr marL="353060" indent="-177800">
              <a:lnSpc>
                <a:spcPct val="100000"/>
              </a:lnSpc>
              <a:spcBef>
                <a:spcPts val="535"/>
              </a:spcBef>
              <a:buFont typeface="Arial"/>
              <a:buAutoNum type="arabicPeriod"/>
              <a:tabLst>
                <a:tab pos="353695" algn="l"/>
              </a:tabLst>
            </a:pP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Simulationsart</a:t>
            </a:r>
            <a:r>
              <a:rPr dirty="0" sz="1100" spc="6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 b="1">
                <a:solidFill>
                  <a:srgbClr val="22373A"/>
                </a:solidFill>
                <a:latin typeface="Arial"/>
                <a:cs typeface="Arial"/>
              </a:rPr>
              <a:t>analysieren</a:t>
            </a:r>
            <a:endParaRPr sz="1100">
              <a:latin typeface="Arial"/>
              <a:cs typeface="Arial"/>
            </a:endParaRPr>
          </a:p>
          <a:p>
            <a:pPr marL="353060" indent="-177800">
              <a:lnSpc>
                <a:spcPct val="100000"/>
              </a:lnSpc>
              <a:spcBef>
                <a:spcPts val="540"/>
              </a:spcBef>
              <a:buFont typeface="Arial"/>
              <a:buAutoNum type="arabicPeriod"/>
              <a:tabLst>
                <a:tab pos="353695" algn="l"/>
              </a:tabLst>
            </a:pP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Simulationsart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konfigurieren</a:t>
            </a:r>
            <a:endParaRPr sz="1100">
              <a:latin typeface="Arial"/>
              <a:cs typeface="Arial"/>
            </a:endParaRPr>
          </a:p>
          <a:p>
            <a:pPr marL="353060" indent="-177800">
              <a:lnSpc>
                <a:spcPct val="100000"/>
              </a:lnSpc>
              <a:spcBef>
                <a:spcPts val="535"/>
              </a:spcBef>
              <a:buFont typeface="Arial"/>
              <a:buAutoNum type="arabicPeriod"/>
              <a:tabLst>
                <a:tab pos="353695" algn="l"/>
              </a:tabLst>
            </a:pPr>
            <a:r>
              <a:rPr dirty="0" sz="1100" spc="-65" b="1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Vorgabe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 b="1">
                <a:solidFill>
                  <a:srgbClr val="22373A"/>
                </a:solidFill>
                <a:latin typeface="Arial"/>
                <a:cs typeface="Arial"/>
              </a:rPr>
              <a:t>abgleichen</a:t>
            </a:r>
            <a:endParaRPr sz="1100">
              <a:latin typeface="Arial"/>
              <a:cs typeface="Arial"/>
            </a:endParaRPr>
          </a:p>
          <a:p>
            <a:pPr marL="75565" marR="386080">
              <a:lnSpc>
                <a:spcPct val="118000"/>
              </a:lnSpc>
              <a:spcBef>
                <a:spcPts val="844"/>
              </a:spcBef>
            </a:pP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Sollte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3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1100" spc="-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Problemen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kommen,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bitten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euch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uns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einen </a:t>
            </a:r>
            <a:r>
              <a:rPr dirty="0" sz="1100" spc="-2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Hinweis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geben!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algn="r" marR="17780">
              <a:lnSpc>
                <a:spcPct val="100000"/>
              </a:lnSpc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11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1895" y="1429738"/>
            <a:ext cx="81915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400" spc="-86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U</a:t>
            </a:r>
            <a:r>
              <a:rPr dirty="0" baseline="13888" sz="2100" spc="48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¨</a:t>
            </a:r>
            <a:r>
              <a:rPr dirty="0" baseline="13888" sz="2100" spc="-359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dirty="0" sz="1400" spc="-5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bungen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9995" y="1797970"/>
            <a:ext cx="3048635" cy="5080"/>
            <a:chOff x="779995" y="1797970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779995" y="1797970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46" y="0"/>
                  </a:lnTo>
                  <a:lnTo>
                    <a:pt x="30480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79995" y="1797970"/>
              <a:ext cx="516255" cy="5080"/>
            </a:xfrm>
            <a:custGeom>
              <a:avLst/>
              <a:gdLst/>
              <a:ahLst/>
              <a:cxnLst/>
              <a:rect l="l" t="t" r="r" b="b"/>
              <a:pathLst>
                <a:path w="516255" h="5080">
                  <a:moveTo>
                    <a:pt x="0" y="5060"/>
                  </a:moveTo>
                  <a:lnTo>
                    <a:pt x="0" y="0"/>
                  </a:lnTo>
                  <a:lnTo>
                    <a:pt x="515836" y="0"/>
                  </a:lnTo>
                  <a:lnTo>
                    <a:pt x="51583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53098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70">
                <a:solidFill>
                  <a:srgbClr val="F9F9F9"/>
                </a:solidFill>
              </a:rPr>
              <a:t>ohmscher</a:t>
            </a:r>
            <a:r>
              <a:rPr dirty="0" sz="1200" spc="60">
                <a:solidFill>
                  <a:srgbClr val="F9F9F9"/>
                </a:solidFill>
              </a:rPr>
              <a:t> </a:t>
            </a:r>
            <a:r>
              <a:rPr dirty="0" sz="1200" spc="-35">
                <a:solidFill>
                  <a:srgbClr val="F9F9F9"/>
                </a:solidFill>
              </a:rPr>
              <a:t>Widerstand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1180033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9994" y="1264805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1362732"/>
            <a:ext cx="1166410" cy="83813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59994" y="2298814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9994" y="2383586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914" y="2465841"/>
            <a:ext cx="1166300" cy="66881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09194" y="529639"/>
            <a:ext cx="4152265" cy="26212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dirty="0" sz="1100" spc="-15" b="1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30" b="1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Darstellung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 b="1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Bauteilkennlinie</a:t>
            </a:r>
            <a:endParaRPr sz="1100">
              <a:latin typeface="Arial"/>
              <a:cs typeface="Arial"/>
            </a:endParaRPr>
          </a:p>
          <a:p>
            <a:pPr marL="50800" marR="314325">
              <a:lnSpc>
                <a:spcPct val="112900"/>
              </a:lnSpc>
              <a:spcBef>
                <a:spcPts val="445"/>
              </a:spcBef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ohmsche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Gesetz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RI</a:t>
            </a:r>
            <a:r>
              <a:rPr dirty="0" sz="600" spc="-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l¨asst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sich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Hilfe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eines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kleinen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Schaltungsexperimentes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gut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visualisieren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nachvollziehen.</a:t>
            </a:r>
            <a:r>
              <a:rPr dirty="0" sz="600" spc="1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Hierzu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folgende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aufbauen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Stromverlauf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darstellen.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5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Erstellung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Schaltplans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buChar char="•"/>
              <a:tabLst>
                <a:tab pos="163576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Erstellt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neues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(File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new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schematic)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spcBef>
                <a:spcPts val="209"/>
              </a:spcBef>
              <a:buChar char="•"/>
              <a:tabLst>
                <a:tab pos="163576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Speichert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neue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Dateil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(File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save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as)</a:t>
            </a:r>
            <a:endParaRPr sz="600">
              <a:latin typeface="Arial"/>
              <a:cs typeface="Arial"/>
            </a:endParaRPr>
          </a:p>
          <a:p>
            <a:pPr marL="1635125" marR="294005" indent="-114300">
              <a:lnSpc>
                <a:spcPts val="630"/>
              </a:lnSpc>
              <a:spcBef>
                <a:spcPts val="480"/>
              </a:spcBef>
              <a:buChar char="•"/>
              <a:tabLst>
                <a:tab pos="1635760" algn="l"/>
              </a:tabLst>
            </a:pPr>
            <a:r>
              <a:rPr dirty="0" sz="600" spc="-140">
                <a:solidFill>
                  <a:srgbClr val="22373A"/>
                </a:solidFill>
                <a:latin typeface="Arial"/>
                <a:cs typeface="Arial"/>
              </a:rPr>
              <a:t>O</a:t>
            </a:r>
            <a:r>
              <a:rPr dirty="0" baseline="13888" sz="900" spc="-209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baseline="13888" sz="900" spc="-17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ffnet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Bauteileditor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F2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(voltage)</a:t>
            </a:r>
            <a:endParaRPr sz="600">
              <a:latin typeface="Arial"/>
              <a:cs typeface="Arial"/>
            </a:endParaRPr>
          </a:p>
          <a:p>
            <a:pPr marL="1635125" marR="68580" indent="-114300">
              <a:lnSpc>
                <a:spcPts val="630"/>
              </a:lnSpc>
              <a:spcBef>
                <a:spcPts val="475"/>
              </a:spcBef>
              <a:buChar char="•"/>
              <a:tabLst>
                <a:tab pos="1635760" algn="l"/>
              </a:tabLst>
            </a:pPr>
            <a:r>
              <a:rPr dirty="0" sz="600" spc="-140">
                <a:solidFill>
                  <a:srgbClr val="22373A"/>
                </a:solidFill>
                <a:latin typeface="Arial"/>
                <a:cs typeface="Arial"/>
              </a:rPr>
              <a:t>O</a:t>
            </a:r>
            <a:r>
              <a:rPr dirty="0" baseline="13888" sz="900" spc="-209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baseline="13888" sz="900" spc="-17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ffnet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erneut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Bauteileditor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(resistor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bzw.</a:t>
            </a:r>
            <a:r>
              <a:rPr dirty="0" sz="600" spc="1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EuropeanResistor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fuer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bekannte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Box-Darstellung)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spcBef>
                <a:spcPts val="200"/>
              </a:spcBef>
              <a:buChar char="•"/>
              <a:tabLst>
                <a:tab pos="1635760" algn="l"/>
              </a:tabLst>
            </a:pP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Masseknoten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Bezugsknoten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F4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).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6357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Verdrahtet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F3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53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Konfiguration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00">
              <a:latin typeface="Arial"/>
              <a:cs typeface="Arial"/>
            </a:endParaRPr>
          </a:p>
          <a:p>
            <a:pPr marL="1635125" marR="165735" indent="-114300">
              <a:lnSpc>
                <a:spcPts val="630"/>
              </a:lnSpc>
              <a:spcBef>
                <a:spcPts val="5"/>
              </a:spcBef>
              <a:buChar char="•"/>
              <a:tabLst>
                <a:tab pos="163576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Menu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Edit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Sweep.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spcBef>
                <a:spcPts val="195"/>
              </a:spcBef>
              <a:buChar char="•"/>
              <a:tabLst>
                <a:tab pos="1635760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Unser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Stromverlauf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simulieren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ts val="675"/>
              </a:lnSpc>
              <a:spcBef>
                <a:spcPts val="209"/>
              </a:spcBef>
              <a:buChar char="•"/>
              <a:tabLst>
                <a:tab pos="163576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Daher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konfigurieren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V1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linearen</a:t>
            </a:r>
            <a:endParaRPr sz="600">
              <a:latin typeface="Arial"/>
              <a:cs typeface="Arial"/>
            </a:endParaRPr>
          </a:p>
          <a:p>
            <a:pPr marL="1635125">
              <a:lnSpc>
                <a:spcPts val="675"/>
              </a:lnSpc>
            </a:pP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Sweep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bis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10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Schrittweite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1V.</a:t>
            </a:r>
            <a:endParaRPr sz="600">
              <a:latin typeface="Arial"/>
              <a:cs typeface="Arial"/>
            </a:endParaRPr>
          </a:p>
          <a:p>
            <a:pPr marL="1635125" marR="176530" indent="-114300">
              <a:lnSpc>
                <a:spcPts val="630"/>
              </a:lnSpc>
              <a:spcBef>
                <a:spcPts val="300"/>
              </a:spcBef>
              <a:buChar char="•"/>
              <a:tabLst>
                <a:tab pos="1635760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Best¨atigt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35" i="1">
                <a:solidFill>
                  <a:srgbClr val="22373A"/>
                </a:solidFill>
                <a:latin typeface="Times New Roman"/>
                <a:cs typeface="Times New Roman"/>
              </a:rPr>
              <a:t>OK</a:t>
            </a:r>
            <a:r>
              <a:rPr dirty="0" sz="600" spc="135" i="1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Sumlationsansweisung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schematic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9994" y="3216897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53098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70">
                <a:solidFill>
                  <a:srgbClr val="F9F9F9"/>
                </a:solidFill>
              </a:rPr>
              <a:t>ohmscher</a:t>
            </a:r>
            <a:r>
              <a:rPr dirty="0" sz="1200" spc="60">
                <a:solidFill>
                  <a:srgbClr val="F9F9F9"/>
                </a:solidFill>
              </a:rPr>
              <a:t> </a:t>
            </a:r>
            <a:r>
              <a:rPr dirty="0" sz="1200" spc="-35">
                <a:solidFill>
                  <a:srgbClr val="F9F9F9"/>
                </a:solidFill>
              </a:rPr>
              <a:t>Widerstand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628510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3214" y="598213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71328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1254368"/>
            <a:ext cx="1943953" cy="91216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2536" y="795515"/>
            <a:ext cx="156210" cy="8001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92932" y="786909"/>
            <a:ext cx="100266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(run)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startet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38298" y="786909"/>
            <a:ext cx="1788160" cy="47370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6364" marR="1295400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Klickt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 marL="126364" marR="508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27000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viewer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o¨ffnet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zwei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Arten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Strom,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Leistungen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aus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eurer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anzeigen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lassen.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52141" y="1303139"/>
            <a:ext cx="1692275" cy="99377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40005">
              <a:lnSpc>
                <a:spcPts val="630"/>
              </a:lnSpc>
              <a:spcBef>
                <a:spcPts val="190"/>
              </a:spcBef>
            </a:pP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Maus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fahren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erscheint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Stromzange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00">
              <a:latin typeface="Arial"/>
              <a:cs typeface="Arial"/>
            </a:endParaRPr>
          </a:p>
          <a:p>
            <a:pPr marL="12700" marR="40005">
              <a:lnSpc>
                <a:spcPts val="630"/>
              </a:lnSpc>
            </a:pP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Maus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fahren,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Shift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gedru¨ckt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halten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es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erscheint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Leistungsmessanzeige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0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</a:pP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Maus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fahren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erscheint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Spannungsmesser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viewer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rechten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52141" y="2259665"/>
            <a:ext cx="144462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add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trace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verfu¨gbaren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38298" y="2312803"/>
            <a:ext cx="1631950" cy="34099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6364">
              <a:lnSpc>
                <a:spcPct val="100000"/>
              </a:lnSpc>
              <a:spcBef>
                <a:spcPts val="305"/>
              </a:spcBef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Messtellen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ausw¨ahlen</a:t>
            </a:r>
            <a:endParaRPr sz="600">
              <a:latin typeface="Arial"/>
              <a:cs typeface="Arial"/>
            </a:endParaRPr>
          </a:p>
          <a:p>
            <a:pPr marL="126364" marR="5080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12700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I(R1)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unseren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R1.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8091" y="2768028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8091" y="2852801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91299" y="2737731"/>
            <a:ext cx="3625215" cy="440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Auswertung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50">
              <a:latin typeface="Arial"/>
              <a:cs typeface="Arial"/>
            </a:endParaRPr>
          </a:p>
          <a:p>
            <a:pPr algn="just" marL="12700" marR="5080">
              <a:lnSpc>
                <a:spcPts val="630"/>
              </a:lnSpc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Wie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erwarten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liefert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dieses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einfache Beispiel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Zusammenhang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zwischen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Strom,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Wider-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stand.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Probiert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dieser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Stelle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gerne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Spannung,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Schrittweite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variieren oder weitere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Werte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waveform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viewer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anzueigen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lassen.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13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62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0">
                <a:solidFill>
                  <a:srgbClr val="F9F9F9"/>
                </a:solidFill>
              </a:rPr>
              <a:t>Di</a:t>
            </a:r>
            <a:r>
              <a:rPr dirty="0" sz="1200" spc="25">
                <a:solidFill>
                  <a:srgbClr val="F9F9F9"/>
                </a:solidFill>
              </a:rPr>
              <a:t>o</a:t>
            </a:r>
            <a:r>
              <a:rPr dirty="0" sz="1200" spc="-60">
                <a:solidFill>
                  <a:srgbClr val="F9F9F9"/>
                </a:solidFill>
              </a:rPr>
              <a:t>de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1180033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9994" y="1264805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1347004"/>
            <a:ext cx="1166323" cy="83922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59994" y="2268474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9994" y="2353246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914" y="2501804"/>
            <a:ext cx="1166282" cy="67164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09194" y="529639"/>
            <a:ext cx="4106545" cy="27381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dirty="0" sz="1100" spc="-15" b="1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30" b="1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Darstellung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 b="1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Bauteilkennlinie</a:t>
            </a:r>
            <a:endParaRPr sz="1100">
              <a:latin typeface="Arial"/>
              <a:cs typeface="Arial"/>
            </a:endParaRPr>
          </a:p>
          <a:p>
            <a:pPr marL="50800" marR="160655">
              <a:lnSpc>
                <a:spcPct val="112900"/>
              </a:lnSpc>
              <a:spcBef>
                <a:spcPts val="445"/>
              </a:spcBef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Diode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wird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oft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durch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Ihre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Durchlassspannung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klassifiziert.</a:t>
            </a:r>
            <a:r>
              <a:rPr dirty="0" sz="600" spc="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Dies</a:t>
            </a:r>
            <a:r>
              <a:rPr dirty="0" sz="600" spc="1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sz="600" spc="1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Diode leitend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wird.</a:t>
            </a:r>
            <a:r>
              <a:rPr dirty="0" sz="6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Leitend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Sie,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fließt.</a:t>
            </a:r>
            <a:r>
              <a:rPr dirty="0" sz="6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Dieses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Verhalten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m¨ochten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kleinen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simulativen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Experiment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herausarbeiten.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5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Erstellung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Schaltplans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spcBef>
                <a:spcPts val="414"/>
              </a:spcBef>
              <a:buChar char="•"/>
              <a:tabLst>
                <a:tab pos="163576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Speichert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Projekt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neue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Datei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(File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save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as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)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635760" algn="l"/>
              </a:tabLst>
            </a:pP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L¨oscht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heraus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F5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1635125" marR="68580" indent="-114300">
              <a:lnSpc>
                <a:spcPts val="630"/>
              </a:lnSpc>
              <a:spcBef>
                <a:spcPts val="484"/>
              </a:spcBef>
              <a:buChar char="•"/>
              <a:tabLst>
                <a:tab pos="1635760" algn="l"/>
              </a:tabLst>
            </a:pPr>
            <a:r>
              <a:rPr dirty="0" sz="600" spc="-140">
                <a:solidFill>
                  <a:srgbClr val="22373A"/>
                </a:solidFill>
                <a:latin typeface="Arial"/>
                <a:cs typeface="Arial"/>
              </a:rPr>
              <a:t>O</a:t>
            </a:r>
            <a:r>
              <a:rPr dirty="0" baseline="13888" sz="900" spc="-209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baseline="13888" sz="900" spc="-17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ffnet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erneut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Bauteileditor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F2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einfache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Diode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(sucht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Diode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spcBef>
                <a:spcPts val="195"/>
              </a:spcBef>
              <a:buChar char="•"/>
              <a:tabLst>
                <a:tab pos="16357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Verdrahtet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wieder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vollst¨anndig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F3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2373A"/>
              </a:buClr>
              <a:buFont typeface="Arial"/>
              <a:buChar char="•"/>
            </a:pP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2373A"/>
              </a:buClr>
              <a:buFont typeface="Arial"/>
              <a:buChar char="•"/>
            </a:pPr>
            <a:endParaRPr sz="8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Konfiguration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50">
              <a:latin typeface="Arial"/>
              <a:cs typeface="Arial"/>
            </a:endParaRPr>
          </a:p>
          <a:p>
            <a:pPr marL="1635125" marR="74295" indent="-114300">
              <a:lnSpc>
                <a:spcPts val="630"/>
              </a:lnSpc>
              <a:spcBef>
                <a:spcPts val="5"/>
              </a:spcBef>
              <a:buChar char="•"/>
              <a:tabLst>
                <a:tab pos="163576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Menu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Edit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bliebt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beim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Sweep.</a:t>
            </a:r>
            <a:endParaRPr sz="600">
              <a:latin typeface="Arial"/>
              <a:cs typeface="Arial"/>
            </a:endParaRPr>
          </a:p>
          <a:p>
            <a:pPr marL="1635125" marR="135255" indent="-114300">
              <a:lnSpc>
                <a:spcPts val="630"/>
              </a:lnSpc>
              <a:spcBef>
                <a:spcPts val="290"/>
              </a:spcBef>
              <a:buChar char="•"/>
              <a:tabLst>
                <a:tab pos="1635760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Unser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Stromverlauf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Diode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messen.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Dafu¨r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mu¨ssen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erh¨ohen.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wissen,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notwendige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Bereich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600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700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mV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liegen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muss.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ts val="675"/>
              </a:lnSpc>
              <a:spcBef>
                <a:spcPts val="200"/>
              </a:spcBef>
              <a:buChar char="•"/>
              <a:tabLst>
                <a:tab pos="163576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Daher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konfigurieren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V1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linearen</a:t>
            </a:r>
            <a:endParaRPr sz="600">
              <a:latin typeface="Arial"/>
              <a:cs typeface="Arial"/>
            </a:endParaRPr>
          </a:p>
          <a:p>
            <a:pPr marL="1635125">
              <a:lnSpc>
                <a:spcPts val="675"/>
              </a:lnSpc>
            </a:pP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Sweep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550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bis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750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mV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Schrittweite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10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mV.</a:t>
            </a:r>
            <a:endParaRPr sz="600">
              <a:latin typeface="Arial"/>
              <a:cs typeface="Arial"/>
            </a:endParaRPr>
          </a:p>
          <a:p>
            <a:pPr marL="1635125" marR="130810" indent="-114300">
              <a:lnSpc>
                <a:spcPts val="630"/>
              </a:lnSpc>
              <a:spcBef>
                <a:spcPts val="300"/>
              </a:spcBef>
              <a:buChar char="•"/>
              <a:tabLst>
                <a:tab pos="1635760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Best¨atigt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35" i="1">
                <a:solidFill>
                  <a:srgbClr val="22373A"/>
                </a:solidFill>
                <a:latin typeface="Times New Roman"/>
                <a:cs typeface="Times New Roman"/>
              </a:rPr>
              <a:t>OK</a:t>
            </a:r>
            <a:r>
              <a:rPr dirty="0" sz="600" spc="135" i="1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Sumlationsansweisung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schematic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9994" y="332200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14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62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0">
                <a:solidFill>
                  <a:srgbClr val="F9F9F9"/>
                </a:solidFill>
              </a:rPr>
              <a:t>Di</a:t>
            </a:r>
            <a:r>
              <a:rPr dirty="0" sz="1200" spc="25">
                <a:solidFill>
                  <a:srgbClr val="F9F9F9"/>
                </a:solidFill>
              </a:rPr>
              <a:t>o</a:t>
            </a:r>
            <a:r>
              <a:rPr dirty="0" sz="1200" spc="-60">
                <a:solidFill>
                  <a:srgbClr val="F9F9F9"/>
                </a:solidFill>
              </a:rPr>
              <a:t>de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628510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3214" y="598213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71328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795492"/>
            <a:ext cx="1943813" cy="9977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2536" y="1146200"/>
            <a:ext cx="156210" cy="8001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538298" y="1137594"/>
            <a:ext cx="1727835" cy="31432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6364" marR="74930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  <a:tab pos="66675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	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(run)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startet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00"/>
              </a:spcBef>
              <a:buChar char="•"/>
              <a:tabLst>
                <a:tab pos="12700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I(D1)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Diode.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8091" y="1935899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8091" y="2020671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91299" y="1905602"/>
            <a:ext cx="3625215" cy="676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Auswertung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5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erwarten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liefert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dieses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einfache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Beispiel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Zusammenhang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zwischen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Strom,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Wider-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stand.</a:t>
            </a:r>
            <a:r>
              <a:rPr dirty="0" sz="6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Probiert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Spannungsbereich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DC-Sweep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550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750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mV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550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mV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2V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erhohen.</a:t>
            </a:r>
            <a:endParaRPr sz="600">
              <a:latin typeface="Arial"/>
              <a:cs typeface="Arial"/>
            </a:endParaRPr>
          </a:p>
          <a:p>
            <a:pPr marL="289560" indent="-114300">
              <a:lnSpc>
                <a:spcPct val="100000"/>
              </a:lnSpc>
              <a:spcBef>
                <a:spcPts val="200"/>
              </a:spcBef>
              <a:buChar char="•"/>
              <a:tabLst>
                <a:tab pos="290195" algn="l"/>
              </a:tabLst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Was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f¨allt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euch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auf?</a:t>
            </a:r>
            <a:endParaRPr sz="600">
              <a:latin typeface="Arial"/>
              <a:cs typeface="Arial"/>
            </a:endParaRPr>
          </a:p>
          <a:p>
            <a:pPr marL="289560" marR="200025" indent="-114300">
              <a:lnSpc>
                <a:spcPts val="630"/>
              </a:lnSpc>
              <a:spcBef>
                <a:spcPts val="300"/>
              </a:spcBef>
              <a:buChar char="•"/>
              <a:tabLst>
                <a:tab pos="290195" algn="l"/>
              </a:tabLst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euch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herleiten,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warum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man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Diode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immer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Vorwiederstand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betreiben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sollte?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2604084"/>
            <a:ext cx="431800" cy="29337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91299" y="2888556"/>
            <a:ext cx="3625850" cy="27622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5080">
              <a:lnSpc>
                <a:spcPts val="630"/>
              </a:lnSpc>
              <a:spcBef>
                <a:spcPts val="190"/>
              </a:spcBef>
            </a:pP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rechten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Diode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k¨onnte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Dioden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Typen variieren.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pick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new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diode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)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Zum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Beispiel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idealen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aus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obigen Beispiel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 beliebigen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realen entsprechend dem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Modell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Herstellers,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schaut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euch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Unterschiede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15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7295" y="1408224"/>
            <a:ext cx="1989455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1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Introduction</a:t>
            </a:r>
            <a:r>
              <a:rPr dirty="0" sz="1400" spc="10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dirty="0" sz="1400" spc="2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to</a:t>
            </a:r>
            <a:r>
              <a:rPr dirty="0" sz="1400" spc="11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dirty="0" sz="1400" spc="-5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LTspice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9995" y="1776457"/>
            <a:ext cx="3048635" cy="5080"/>
            <a:chOff x="779995" y="1776457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779995" y="1776457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46" y="0"/>
                  </a:lnTo>
                  <a:lnTo>
                    <a:pt x="30480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79995" y="1776457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w="0" h="5080">
                  <a:moveTo>
                    <a:pt x="0" y="5060"/>
                  </a:moveTo>
                  <a:lnTo>
                    <a:pt x="0" y="0"/>
                  </a:lnTo>
                  <a:lnTo>
                    <a:pt x="0" y="5060"/>
                  </a:lnTo>
                  <a:close/>
                </a:path>
                <a:path w="0" h="5080">
                  <a:moveTo>
                    <a:pt x="0" y="0"/>
                  </a:moveTo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11125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60">
                <a:solidFill>
                  <a:srgbClr val="F9F9F9"/>
                </a:solidFill>
              </a:rPr>
              <a:t>NPN-</a:t>
            </a:r>
            <a:r>
              <a:rPr dirty="0" sz="1200" spc="30">
                <a:solidFill>
                  <a:srgbClr val="F9F9F9"/>
                </a:solidFill>
              </a:rPr>
              <a:t>T</a:t>
            </a:r>
            <a:r>
              <a:rPr dirty="0" sz="1200" spc="-60">
                <a:solidFill>
                  <a:srgbClr val="F9F9F9"/>
                </a:solidFill>
              </a:rPr>
              <a:t>ransist</a:t>
            </a:r>
            <a:r>
              <a:rPr dirty="0" sz="1200" spc="-114">
                <a:solidFill>
                  <a:srgbClr val="F9F9F9"/>
                </a:solidFill>
              </a:rPr>
              <a:t>o</a:t>
            </a:r>
            <a:r>
              <a:rPr dirty="0" sz="1200" spc="-25">
                <a:solidFill>
                  <a:srgbClr val="F9F9F9"/>
                </a:solidFill>
              </a:rPr>
              <a:t>r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1180033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9994" y="1264805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1347037"/>
            <a:ext cx="1166406" cy="89451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59994" y="232378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9994" y="2408555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914" y="2490820"/>
            <a:ext cx="933049" cy="94244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71094" y="529639"/>
            <a:ext cx="4286885" cy="29025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90"/>
              </a:spcBef>
            </a:pPr>
            <a:r>
              <a:rPr dirty="0" sz="1100" spc="-15" b="1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30" b="1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Darstellung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 b="1">
                <a:solidFill>
                  <a:srgbClr val="22373A"/>
                </a:solidFill>
                <a:latin typeface="Arial"/>
                <a:cs typeface="Arial"/>
              </a:rPr>
              <a:t>Ausgangskennlinienfeld</a:t>
            </a:r>
            <a:endParaRPr sz="1100">
              <a:latin typeface="Arial"/>
              <a:cs typeface="Arial"/>
            </a:endParaRPr>
          </a:p>
          <a:p>
            <a:pPr marL="88900" marR="415290">
              <a:lnSpc>
                <a:spcPct val="106000"/>
              </a:lnSpc>
              <a:spcBef>
                <a:spcPts val="595"/>
              </a:spcBef>
            </a:pPr>
            <a:r>
              <a:rPr dirty="0" baseline="9259" sz="900" spc="-37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baseline="9259" sz="9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Ausgangskennlinienfeld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44">
                <a:solidFill>
                  <a:srgbClr val="22373A"/>
                </a:solidFill>
                <a:latin typeface="Arial"/>
                <a:cs typeface="Arial"/>
              </a:rPr>
              <a:t>eines</a:t>
            </a:r>
            <a:r>
              <a:rPr dirty="0" baseline="9259" sz="900" spc="-3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npn </a:t>
            </a: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Transistors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 beschreibt </a:t>
            </a:r>
            <a:r>
              <a:rPr dirty="0" baseline="9259" sz="900" spc="-37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baseline="9259" sz="9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Zusammenhang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 von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Kollektorstrom </a:t>
            </a:r>
            <a:r>
              <a:rPr dirty="0" baseline="9259" sz="900" spc="-7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sz="500" spc="-5" i="1">
                <a:solidFill>
                  <a:srgbClr val="22373A"/>
                </a:solidFill>
                <a:latin typeface="Arial"/>
                <a:cs typeface="Arial"/>
              </a:rPr>
              <a:t>c</a:t>
            </a:r>
            <a:r>
              <a:rPr dirty="0" sz="5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und </a:t>
            </a: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baseline="9259" sz="900" spc="-23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der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Kollektor-Emitter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Strecke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1111" sz="750" spc="-30" i="1">
                <a:solidFill>
                  <a:srgbClr val="22373A"/>
                </a:solidFill>
                <a:latin typeface="Arial"/>
                <a:cs typeface="Arial"/>
              </a:rPr>
              <a:t>ce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Kennlinienfeld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wird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verschiedene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Basisstr¨ome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b </a:t>
            </a:r>
            <a:r>
              <a:rPr dirty="0" baseline="-16666" sz="750" spc="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angegeben.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50">
              <a:latin typeface="Arial"/>
              <a:cs typeface="Arial"/>
            </a:endParaRPr>
          </a:p>
          <a:p>
            <a:pPr marL="164465">
              <a:lnSpc>
                <a:spcPct val="100000"/>
              </a:lnSpc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Erstellung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Schaltplans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700">
              <a:latin typeface="Arial"/>
              <a:cs typeface="Arial"/>
            </a:endParaRPr>
          </a:p>
          <a:p>
            <a:pPr marL="1673225" indent="-114300">
              <a:lnSpc>
                <a:spcPct val="100000"/>
              </a:lnSpc>
              <a:spcBef>
                <a:spcPts val="5"/>
              </a:spcBef>
              <a:buChar char="•"/>
              <a:tabLst>
                <a:tab pos="167386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Startet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neuen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endParaRPr sz="600">
              <a:latin typeface="Arial"/>
              <a:cs typeface="Arial"/>
            </a:endParaRPr>
          </a:p>
          <a:p>
            <a:pPr marL="1673225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67386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Speichert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Projekt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neue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Datei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(File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save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as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)</a:t>
            </a:r>
            <a:endParaRPr sz="600">
              <a:latin typeface="Arial"/>
              <a:cs typeface="Arial"/>
            </a:endParaRPr>
          </a:p>
          <a:p>
            <a:pPr marL="1673225" marR="314325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1673860" algn="l"/>
              </a:tabLst>
            </a:pP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ideale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Stromquelle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F2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current)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dreht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dieser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STRG+R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1673225" indent="-114300">
              <a:lnSpc>
                <a:spcPct val="100000"/>
              </a:lnSpc>
              <a:spcBef>
                <a:spcPts val="195"/>
              </a:spcBef>
              <a:buChar char="•"/>
              <a:tabLst>
                <a:tab pos="1673860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F</a:t>
            </a:r>
            <a:r>
              <a:rPr dirty="0" sz="600" spc="-33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600" spc="12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gt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npn-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ransis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o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F2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npn)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hinzu.</a:t>
            </a:r>
            <a:endParaRPr sz="600">
              <a:latin typeface="Arial"/>
              <a:cs typeface="Arial"/>
            </a:endParaRPr>
          </a:p>
          <a:p>
            <a:pPr marL="1673225" marR="208279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1673860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Per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idealen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npn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anlaog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Diode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letzten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Beispiel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zum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2N2222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wechseln.</a:t>
            </a:r>
            <a:endParaRPr sz="600">
              <a:latin typeface="Arial"/>
              <a:cs typeface="Arial"/>
            </a:endParaRPr>
          </a:p>
          <a:p>
            <a:pPr marL="1673225" indent="-114300">
              <a:lnSpc>
                <a:spcPct val="100000"/>
              </a:lnSpc>
              <a:spcBef>
                <a:spcPts val="195"/>
              </a:spcBef>
              <a:buChar char="•"/>
              <a:tabLst>
                <a:tab pos="16738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Verdrahtet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wieder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vollst¨anndig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F3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2373A"/>
              </a:buClr>
              <a:buFont typeface="Arial"/>
              <a:buChar char="•"/>
            </a:pPr>
            <a:endParaRPr sz="700">
              <a:latin typeface="Arial"/>
              <a:cs typeface="Arial"/>
            </a:endParaRPr>
          </a:p>
          <a:p>
            <a:pPr marL="164465">
              <a:lnSpc>
                <a:spcPct val="100000"/>
              </a:lnSpc>
              <a:spcBef>
                <a:spcPts val="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Konfiguration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750">
              <a:latin typeface="Arial"/>
              <a:cs typeface="Arial"/>
            </a:endParaRPr>
          </a:p>
          <a:p>
            <a:pPr marL="1673225" marR="215265" indent="-114300">
              <a:lnSpc>
                <a:spcPts val="630"/>
              </a:lnSpc>
              <a:spcBef>
                <a:spcPts val="5"/>
              </a:spcBef>
              <a:buChar char="•"/>
              <a:tabLst>
                <a:tab pos="167386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Menu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Edit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bliebt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beim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Sweep.</a:t>
            </a:r>
            <a:endParaRPr sz="600">
              <a:latin typeface="Arial"/>
              <a:cs typeface="Arial"/>
            </a:endParaRPr>
          </a:p>
          <a:p>
            <a:pPr marL="1673225" marR="316865" indent="-114300">
              <a:lnSpc>
                <a:spcPct val="91800"/>
              </a:lnSpc>
              <a:spcBef>
                <a:spcPts val="254"/>
              </a:spcBef>
              <a:buChar char="•"/>
              <a:tabLst>
                <a:tab pos="1673860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Unser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Ausgangskennlinienfeld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2N2222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simlativ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bestimmen.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Dazu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DC-Sweep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 ideal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Stromquelle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(I1)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verschiedene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Basisstr¨ome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baseline="-16666" sz="750" spc="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simuliert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3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37">
                <a:solidFill>
                  <a:srgbClr val="22373A"/>
                </a:solidFill>
                <a:latin typeface="Arial"/>
                <a:cs typeface="Arial"/>
              </a:rPr>
              <a:t>(V1)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3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baseline="9259" sz="9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3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500" spc="-20" i="1">
                <a:solidFill>
                  <a:srgbClr val="22373A"/>
                </a:solidFill>
                <a:latin typeface="Arial"/>
                <a:cs typeface="Arial"/>
              </a:rPr>
              <a:t>ce</a:t>
            </a:r>
            <a:r>
              <a:rPr dirty="0" sz="5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simuliert.</a:t>
            </a:r>
            <a:endParaRPr baseline="9259" sz="900">
              <a:latin typeface="Arial"/>
              <a:cs typeface="Arial"/>
            </a:endParaRPr>
          </a:p>
          <a:p>
            <a:pPr marL="1673225" marR="173355" indent="-114300">
              <a:lnSpc>
                <a:spcPts val="630"/>
              </a:lnSpc>
              <a:spcBef>
                <a:spcPts val="204"/>
              </a:spcBef>
              <a:buChar char="•"/>
              <a:tabLst>
                <a:tab pos="16738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V1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soll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15V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1V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simuliert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I1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100u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10u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Schritten.</a:t>
            </a:r>
            <a:endParaRPr sz="600">
              <a:latin typeface="Arial"/>
              <a:cs typeface="Arial"/>
            </a:endParaRPr>
          </a:p>
          <a:p>
            <a:pPr marL="1673225" indent="-114300">
              <a:lnSpc>
                <a:spcPts val="890"/>
              </a:lnSpc>
              <a:buChar char="•"/>
              <a:tabLst>
                <a:tab pos="1673860" algn="l"/>
                <a:tab pos="4127500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Best¨atigt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35" i="1">
                <a:solidFill>
                  <a:srgbClr val="22373A"/>
                </a:solidFill>
                <a:latin typeface="Times New Roman"/>
                <a:cs typeface="Times New Roman"/>
              </a:rPr>
              <a:t>OK</a:t>
            </a:r>
            <a:r>
              <a:rPr dirty="0" sz="600" spc="150" i="1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Simlationsansweisung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schematic	</a:t>
            </a:r>
            <a:r>
              <a:rPr dirty="0" baseline="3472" sz="1200" spc="-37">
                <a:solidFill>
                  <a:srgbClr val="22373A"/>
                </a:solidFill>
                <a:latin typeface="Arial"/>
                <a:cs typeface="Arial"/>
              </a:rPr>
              <a:t>16</a:t>
            </a:r>
            <a:endParaRPr baseline="3472" sz="1200">
              <a:latin typeface="Arial"/>
              <a:cs typeface="Arial"/>
            </a:endParaRPr>
          </a:p>
          <a:p>
            <a:pPr algn="ctr" marR="751840">
              <a:lnSpc>
                <a:spcPts val="655"/>
              </a:lnSpc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11125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60">
                <a:solidFill>
                  <a:srgbClr val="F9F9F9"/>
                </a:solidFill>
              </a:rPr>
              <a:t>NPN-</a:t>
            </a:r>
            <a:r>
              <a:rPr dirty="0" sz="1200" spc="30">
                <a:solidFill>
                  <a:srgbClr val="F9F9F9"/>
                </a:solidFill>
              </a:rPr>
              <a:t>T</a:t>
            </a:r>
            <a:r>
              <a:rPr dirty="0" sz="1200" spc="-60">
                <a:solidFill>
                  <a:srgbClr val="F9F9F9"/>
                </a:solidFill>
              </a:rPr>
              <a:t>ransist</a:t>
            </a:r>
            <a:r>
              <a:rPr dirty="0" sz="1200" spc="-114">
                <a:solidFill>
                  <a:srgbClr val="F9F9F9"/>
                </a:solidFill>
              </a:rPr>
              <a:t>o</a:t>
            </a:r>
            <a:r>
              <a:rPr dirty="0" sz="1200" spc="-25">
                <a:solidFill>
                  <a:srgbClr val="F9F9F9"/>
                </a:solidFill>
              </a:rPr>
              <a:t>r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691769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3214" y="661484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776541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858785"/>
            <a:ext cx="1943969" cy="11650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2536" y="1293152"/>
            <a:ext cx="156210" cy="8001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92932" y="1284546"/>
            <a:ext cx="100266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(run)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startet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38298" y="1284546"/>
            <a:ext cx="1508760" cy="31432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6364" marR="1016635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Klickt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00"/>
              </a:spcBef>
              <a:buChar char="•"/>
              <a:tabLst>
                <a:tab pos="12700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IC(Q1)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Kollektorstrom.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8091" y="2293061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8091" y="237783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91299" y="2262776"/>
            <a:ext cx="3625850" cy="600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Auswertung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5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Jeder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Graph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steht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simulierten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Basisstrom.</a:t>
            </a:r>
            <a:r>
              <a:rPr dirty="0" sz="600" spc="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Per</a:t>
            </a:r>
            <a:r>
              <a:rPr dirty="0" sz="6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rechtem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Mausklick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1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View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1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Steps</a:t>
            </a:r>
            <a:r>
              <a:rPr dirty="0" sz="6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einzelne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Graphen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detaillierten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ausw¨ahlen.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0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  <a:spcBef>
                <a:spcPts val="5"/>
              </a:spcBef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Achtet 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darauf,</a:t>
            </a:r>
            <a:r>
              <a:rPr dirty="0" sz="600" spc="25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welche</a:t>
            </a:r>
            <a:r>
              <a:rPr dirty="0" sz="600" spc="2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Quelle</a:t>
            </a:r>
            <a:r>
              <a:rPr dirty="0" sz="600" spc="2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.dc...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r>
              <a:rPr dirty="0" sz="600" spc="2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zuerst</a:t>
            </a:r>
            <a:r>
              <a:rPr dirty="0" sz="600" spc="2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w¨ahlt.</a:t>
            </a:r>
            <a:r>
              <a:rPr dirty="0" sz="600" spc="210">
                <a:solidFill>
                  <a:srgbClr val="22373A"/>
                </a:solidFill>
                <a:latin typeface="Arial"/>
                <a:cs typeface="Arial"/>
              </a:rPr>
              <a:t> 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Quelle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ergibt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-1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Diagramm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Abszisse,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Quelle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Ordinate.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11125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60">
                <a:solidFill>
                  <a:srgbClr val="F9F9F9"/>
                </a:solidFill>
              </a:rPr>
              <a:t>NPN-</a:t>
            </a:r>
            <a:r>
              <a:rPr dirty="0" sz="1200" spc="30">
                <a:solidFill>
                  <a:srgbClr val="F9F9F9"/>
                </a:solidFill>
              </a:rPr>
              <a:t>T</a:t>
            </a:r>
            <a:r>
              <a:rPr dirty="0" sz="1200" spc="-60">
                <a:solidFill>
                  <a:srgbClr val="F9F9F9"/>
                </a:solidFill>
              </a:rPr>
              <a:t>ransist</a:t>
            </a:r>
            <a:r>
              <a:rPr dirty="0" sz="1200" spc="-114">
                <a:solidFill>
                  <a:srgbClr val="F9F9F9"/>
                </a:solidFill>
              </a:rPr>
              <a:t>o</a:t>
            </a:r>
            <a:r>
              <a:rPr dirty="0" sz="1200" spc="-25">
                <a:solidFill>
                  <a:srgbClr val="F9F9F9"/>
                </a:solidFill>
              </a:rPr>
              <a:t>r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73943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09194" y="447527"/>
            <a:ext cx="3952240" cy="37846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50800" marR="43180">
              <a:lnSpc>
                <a:spcPts val="650"/>
              </a:lnSpc>
              <a:spcBef>
                <a:spcPts val="175"/>
              </a:spcBef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Zusammenhang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zwischen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Basisspannung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6666" sz="750" spc="-22" i="1">
                <a:solidFill>
                  <a:srgbClr val="22373A"/>
                </a:solidFill>
                <a:latin typeface="Arial"/>
                <a:cs typeface="Arial"/>
              </a:rPr>
              <a:t>be</a:t>
            </a:r>
            <a:r>
              <a:rPr dirty="0" baseline="-16666" sz="750" spc="6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Kollektorstrom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baseline="-11111" sz="750" spc="-7" i="1">
                <a:solidFill>
                  <a:srgbClr val="22373A"/>
                </a:solidFill>
                <a:latin typeface="Arial"/>
                <a:cs typeface="Arial"/>
              </a:rPr>
              <a:t>c</a:t>
            </a:r>
            <a:r>
              <a:rPr dirty="0" baseline="-11111" sz="750" spc="6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simulativ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herausfinden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wollt,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mu¨sst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leicht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variieren.</a:t>
            </a:r>
            <a:r>
              <a:rPr dirty="0" sz="6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Dazu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folgt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anpassen.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5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Erstellung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Schaltplans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824204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906450"/>
            <a:ext cx="1166395" cy="98328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18297" y="1125366"/>
            <a:ext cx="2399665" cy="49657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305"/>
              </a:spcBef>
              <a:buChar char="•"/>
              <a:tabLst>
                <a:tab pos="12700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Speichert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Projekt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neue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Datei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(File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save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as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)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L¨oscht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Stromquelle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F5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hinzu.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10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Verdrahtet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wieder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vollst¨anndig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F3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Super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simple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dieses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mal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:)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9994" y="1971967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9994" y="2056739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914" y="2139015"/>
            <a:ext cx="933049" cy="107132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10514" y="1941682"/>
            <a:ext cx="3999865" cy="1203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Konfiguration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00">
              <a:latin typeface="Arial"/>
              <a:cs typeface="Arial"/>
            </a:endParaRPr>
          </a:p>
          <a:p>
            <a:pPr marL="1534160" marR="67945" indent="-114300">
              <a:lnSpc>
                <a:spcPts val="630"/>
              </a:lnSpc>
              <a:buChar char="•"/>
              <a:tabLst>
                <a:tab pos="1534795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Menu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Edit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bliebt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beim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Sweep.</a:t>
            </a:r>
            <a:endParaRPr sz="600">
              <a:latin typeface="Arial"/>
              <a:cs typeface="Arial"/>
            </a:endParaRPr>
          </a:p>
          <a:p>
            <a:pPr marL="1534160" marR="47625" indent="-114300">
              <a:lnSpc>
                <a:spcPct val="91800"/>
              </a:lnSpc>
              <a:spcBef>
                <a:spcPts val="259"/>
              </a:spcBef>
              <a:buChar char="•"/>
              <a:tabLst>
                <a:tab pos="1534795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Unser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Ziel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Ausgangskennlinienfeld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2N2222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simlativ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bestimmen.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Dazu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dieses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mal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DC-Sweep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Spannungsquelle,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Basis-Emitterspannung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6666" sz="750" spc="-22" i="1">
                <a:solidFill>
                  <a:srgbClr val="22373A"/>
                </a:solidFill>
                <a:latin typeface="Arial"/>
                <a:cs typeface="Arial"/>
              </a:rPr>
              <a:t>be</a:t>
            </a:r>
            <a:r>
              <a:rPr dirty="0" baseline="-16666" sz="750" spc="7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simuliert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3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37">
                <a:solidFill>
                  <a:srgbClr val="22373A"/>
                </a:solidFill>
                <a:latin typeface="Arial"/>
                <a:cs typeface="Arial"/>
              </a:rPr>
              <a:t>(V1)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3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3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500" spc="-20" i="1">
                <a:solidFill>
                  <a:srgbClr val="22373A"/>
                </a:solidFill>
                <a:latin typeface="Arial"/>
                <a:cs typeface="Arial"/>
              </a:rPr>
              <a:t>ce</a:t>
            </a:r>
            <a:r>
              <a:rPr dirty="0" sz="5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simuliert.</a:t>
            </a:r>
            <a:endParaRPr baseline="9259" sz="900">
              <a:latin typeface="Arial"/>
              <a:cs typeface="Arial"/>
            </a:endParaRPr>
          </a:p>
          <a:p>
            <a:pPr marL="1534160" marR="43180" indent="-114300">
              <a:lnSpc>
                <a:spcPts val="630"/>
              </a:lnSpc>
              <a:spcBef>
                <a:spcPts val="200"/>
              </a:spcBef>
              <a:buChar char="•"/>
              <a:tabLst>
                <a:tab pos="15347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V1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soll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15V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1V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simuliert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V2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650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750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mV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10mV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Schritten.</a:t>
            </a:r>
            <a:endParaRPr sz="600">
              <a:latin typeface="Arial"/>
              <a:cs typeface="Arial"/>
            </a:endParaRPr>
          </a:p>
          <a:p>
            <a:pPr marL="1534160" marR="14732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534795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Best¨atigt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35" i="1">
                <a:solidFill>
                  <a:srgbClr val="22373A"/>
                </a:solidFill>
                <a:latin typeface="Times New Roman"/>
                <a:cs typeface="Times New Roman"/>
              </a:rPr>
              <a:t>OK</a:t>
            </a:r>
            <a:r>
              <a:rPr dirty="0" sz="600" spc="135" i="1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Simlationsansweisung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schematic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9994" y="3292576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11125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60">
                <a:solidFill>
                  <a:srgbClr val="F9F9F9"/>
                </a:solidFill>
              </a:rPr>
              <a:t>NPN-</a:t>
            </a:r>
            <a:r>
              <a:rPr dirty="0" sz="1200" spc="30">
                <a:solidFill>
                  <a:srgbClr val="F9F9F9"/>
                </a:solidFill>
              </a:rPr>
              <a:t>T</a:t>
            </a:r>
            <a:r>
              <a:rPr dirty="0" sz="1200" spc="-60">
                <a:solidFill>
                  <a:srgbClr val="F9F9F9"/>
                </a:solidFill>
              </a:rPr>
              <a:t>ransist</a:t>
            </a:r>
            <a:r>
              <a:rPr dirty="0" sz="1200" spc="-114">
                <a:solidFill>
                  <a:srgbClr val="F9F9F9"/>
                </a:solidFill>
              </a:rPr>
              <a:t>o</a:t>
            </a:r>
            <a:r>
              <a:rPr dirty="0" sz="1200" spc="-25">
                <a:solidFill>
                  <a:srgbClr val="F9F9F9"/>
                </a:solidFill>
              </a:rPr>
              <a:t>r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691769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3214" y="661484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776541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858827"/>
            <a:ext cx="1943942" cy="12469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2536" y="1334096"/>
            <a:ext cx="156210" cy="8001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538298" y="1325491"/>
            <a:ext cx="1657350" cy="31432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6364" marR="5080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  <a:tab pos="66675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	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(run)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startet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00"/>
              </a:spcBef>
              <a:buChar char="•"/>
              <a:tabLst>
                <a:tab pos="12700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IC(Q1)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Kollektorstrom.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8091" y="23749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8091" y="24597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27799" y="2344679"/>
            <a:ext cx="3752215" cy="600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Auswertung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50">
              <a:latin typeface="Arial"/>
              <a:cs typeface="Arial"/>
            </a:endParaRPr>
          </a:p>
          <a:p>
            <a:pPr marL="75565" marR="68580">
              <a:lnSpc>
                <a:spcPts val="630"/>
              </a:lnSpc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Jeder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Graph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steht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simulierte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6666" sz="750" spc="-22" i="1">
                <a:solidFill>
                  <a:srgbClr val="22373A"/>
                </a:solidFill>
                <a:latin typeface="Arial"/>
                <a:cs typeface="Arial"/>
              </a:rPr>
              <a:t>be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Per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rechtem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View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Steps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konnt ihr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einzelne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Graphen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detaillierten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ausw¨ahlen.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00">
              <a:latin typeface="Arial"/>
              <a:cs typeface="Arial"/>
            </a:endParaRPr>
          </a:p>
          <a:p>
            <a:pPr marL="76200" marR="67945">
              <a:lnSpc>
                <a:spcPts val="630"/>
              </a:lnSpc>
              <a:spcBef>
                <a:spcPts val="5"/>
              </a:spcBef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Achtet 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darauf,</a:t>
            </a:r>
            <a:r>
              <a:rPr dirty="0" sz="600" spc="25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welche</a:t>
            </a:r>
            <a:r>
              <a:rPr dirty="0" sz="600" spc="2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Quelle</a:t>
            </a:r>
            <a:r>
              <a:rPr dirty="0" sz="600" spc="2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.dc...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r>
              <a:rPr dirty="0" sz="600" spc="2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zuerst</a:t>
            </a:r>
            <a:r>
              <a:rPr dirty="0" sz="600" spc="2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w¨ahlt.</a:t>
            </a:r>
            <a:r>
              <a:rPr dirty="0" sz="600" spc="210">
                <a:solidFill>
                  <a:srgbClr val="22373A"/>
                </a:solidFill>
                <a:latin typeface="Arial"/>
                <a:cs typeface="Arial"/>
              </a:rPr>
              <a:t> 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Quelle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ergibt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-1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Diagramm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Abszisse,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Quelle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Ordinate.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19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46761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40">
                <a:solidFill>
                  <a:srgbClr val="F9F9F9"/>
                </a:solidFill>
              </a:rPr>
              <a:t>OPV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Schaltungen</a:t>
            </a:r>
            <a:r>
              <a:rPr dirty="0" sz="1200" spc="9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25">
                <a:solidFill>
                  <a:srgbClr val="F9F9F9"/>
                </a:solidFill>
              </a:rPr>
              <a:t>transient,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ideal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47294" y="495346"/>
            <a:ext cx="3559175" cy="416559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100" spc="-15" b="1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30" b="1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1100" spc="8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 b="1">
                <a:solidFill>
                  <a:srgbClr val="22373A"/>
                </a:solidFill>
                <a:latin typeface="Arial"/>
                <a:cs typeface="Arial"/>
              </a:rPr>
              <a:t>eines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invertierenden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 b="1">
                <a:solidFill>
                  <a:srgbClr val="22373A"/>
                </a:solidFill>
                <a:latin typeface="Arial"/>
                <a:cs typeface="Arial"/>
              </a:rPr>
              <a:t>Verst¨arkers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  <a:spcBef>
                <a:spcPts val="240"/>
              </a:spcBef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wollen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einfachen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simulativen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Experiment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Funktionalit¨at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eines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invertierenden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Verst¨arkers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nachvollziehen.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2897" y="1148338"/>
            <a:ext cx="568960" cy="198755"/>
            <a:chOff x="1132897" y="1148338"/>
            <a:chExt cx="568960" cy="198755"/>
          </a:xfrm>
        </p:grpSpPr>
        <p:sp>
          <p:nvSpPr>
            <p:cNvPr id="5" name="object 5"/>
            <p:cNvSpPr/>
            <p:nvPr/>
          </p:nvSpPr>
          <p:spPr>
            <a:xfrm>
              <a:off x="1382703" y="1149291"/>
              <a:ext cx="318770" cy="170180"/>
            </a:xfrm>
            <a:custGeom>
              <a:avLst/>
              <a:gdLst/>
              <a:ahLst/>
              <a:cxnLst/>
              <a:rect l="l" t="t" r="r" b="b"/>
              <a:pathLst>
                <a:path w="318769" h="170180">
                  <a:moveTo>
                    <a:pt x="22050" y="63000"/>
                  </a:moveTo>
                  <a:lnTo>
                    <a:pt x="22050" y="63000"/>
                  </a:lnTo>
                  <a:lnTo>
                    <a:pt x="0" y="63000"/>
                  </a:lnTo>
                </a:path>
                <a:path w="318769" h="170180">
                  <a:moveTo>
                    <a:pt x="22050" y="63000"/>
                  </a:moveTo>
                  <a:lnTo>
                    <a:pt x="22050" y="63000"/>
                  </a:lnTo>
                  <a:lnTo>
                    <a:pt x="22050" y="31500"/>
                  </a:lnTo>
                </a:path>
                <a:path w="318769" h="170180">
                  <a:moveTo>
                    <a:pt x="22050" y="31500"/>
                  </a:moveTo>
                  <a:lnTo>
                    <a:pt x="22050" y="0"/>
                  </a:lnTo>
                  <a:lnTo>
                    <a:pt x="78750" y="0"/>
                  </a:lnTo>
                </a:path>
                <a:path w="318769" h="170180">
                  <a:moveTo>
                    <a:pt x="179552" y="0"/>
                  </a:moveTo>
                  <a:lnTo>
                    <a:pt x="236252" y="0"/>
                  </a:lnTo>
                  <a:lnTo>
                    <a:pt x="236252" y="53550"/>
                  </a:lnTo>
                </a:path>
                <a:path w="318769" h="170180">
                  <a:moveTo>
                    <a:pt x="236252" y="53550"/>
                  </a:moveTo>
                  <a:lnTo>
                    <a:pt x="236252" y="107100"/>
                  </a:lnTo>
                  <a:lnTo>
                    <a:pt x="277202" y="107100"/>
                  </a:lnTo>
                </a:path>
                <a:path w="318769" h="170180">
                  <a:moveTo>
                    <a:pt x="277202" y="107100"/>
                  </a:moveTo>
                  <a:lnTo>
                    <a:pt x="318153" y="107100"/>
                  </a:lnTo>
                  <a:lnTo>
                    <a:pt x="318153" y="170101"/>
                  </a:lnTo>
                </a:path>
                <a:path w="318769" h="170180">
                  <a:moveTo>
                    <a:pt x="22050" y="151201"/>
                  </a:moveTo>
                  <a:lnTo>
                    <a:pt x="3149" y="151202"/>
                  </a:lnTo>
                  <a:lnTo>
                    <a:pt x="3149" y="170101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36883" y="1168191"/>
              <a:ext cx="150495" cy="176530"/>
            </a:xfrm>
            <a:custGeom>
              <a:avLst/>
              <a:gdLst/>
              <a:ahLst/>
              <a:cxnLst/>
              <a:rect l="l" t="t" r="r" b="b"/>
              <a:pathLst>
                <a:path w="150494" h="176530">
                  <a:moveTo>
                    <a:pt x="149940" y="88200"/>
                  </a:moveTo>
                  <a:lnTo>
                    <a:pt x="0" y="0"/>
                  </a:lnTo>
                  <a:lnTo>
                    <a:pt x="0" y="176401"/>
                  </a:lnTo>
                  <a:lnTo>
                    <a:pt x="149940" y="88200"/>
                  </a:lnTo>
                  <a:close/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33849" y="1212290"/>
              <a:ext cx="148590" cy="107314"/>
            </a:xfrm>
            <a:custGeom>
              <a:avLst/>
              <a:gdLst/>
              <a:ahLst/>
              <a:cxnLst/>
              <a:rect l="l" t="t" r="r" b="b"/>
              <a:pathLst>
                <a:path w="148590" h="107315">
                  <a:moveTo>
                    <a:pt x="148051" y="0"/>
                  </a:moveTo>
                  <a:lnTo>
                    <a:pt x="126001" y="0"/>
                  </a:lnTo>
                  <a:lnTo>
                    <a:pt x="0" y="0"/>
                  </a:lnTo>
                  <a:lnTo>
                    <a:pt x="0" y="15750"/>
                  </a:lnTo>
                </a:path>
                <a:path w="148590" h="107315">
                  <a:moveTo>
                    <a:pt x="49897" y="24741"/>
                  </a:moveTo>
                  <a:lnTo>
                    <a:pt x="49897" y="82360"/>
                  </a:lnTo>
                </a:path>
                <a:path w="148590" h="107315">
                  <a:moveTo>
                    <a:pt x="0" y="91351"/>
                  </a:moveTo>
                  <a:lnTo>
                    <a:pt x="0" y="107102"/>
                  </a:lnTo>
                  <a:lnTo>
                    <a:pt x="0" y="107102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438946" y="1166377"/>
            <a:ext cx="65405" cy="167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0" spc="105" b="1" i="1">
                <a:latin typeface="Arial-BoldItalicMT"/>
                <a:cs typeface="Arial-BoldItalicMT"/>
              </a:rPr>
              <a:t>−</a:t>
            </a:r>
            <a:endParaRPr sz="350">
              <a:latin typeface="Arial-BoldItalicMT"/>
              <a:cs typeface="Arial-BoldItalicMT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350" spc="90" b="1">
                <a:latin typeface="Arial"/>
                <a:cs typeface="Arial"/>
              </a:rPr>
              <a:t>+</a:t>
            </a:r>
            <a:endParaRPr sz="3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53859" y="1191485"/>
            <a:ext cx="366395" cy="110489"/>
            <a:chOff x="1253859" y="1191485"/>
            <a:chExt cx="366395" cy="110489"/>
          </a:xfrm>
        </p:grpSpPr>
        <p:sp>
          <p:nvSpPr>
            <p:cNvPr id="10" name="object 10"/>
            <p:cNvSpPr/>
            <p:nvPr/>
          </p:nvSpPr>
          <p:spPr>
            <a:xfrm>
              <a:off x="1404753" y="1212291"/>
              <a:ext cx="214629" cy="88265"/>
            </a:xfrm>
            <a:custGeom>
              <a:avLst/>
              <a:gdLst/>
              <a:ahLst/>
              <a:cxnLst/>
              <a:rect l="l" t="t" r="r" b="b"/>
              <a:pathLst>
                <a:path w="214630" h="88265">
                  <a:moveTo>
                    <a:pt x="0" y="0"/>
                  </a:moveTo>
                  <a:lnTo>
                    <a:pt x="32130" y="0"/>
                  </a:lnTo>
                </a:path>
                <a:path w="214630" h="88265">
                  <a:moveTo>
                    <a:pt x="0" y="88200"/>
                  </a:moveTo>
                  <a:lnTo>
                    <a:pt x="32130" y="88200"/>
                  </a:lnTo>
                </a:path>
                <a:path w="214630" h="88265">
                  <a:moveTo>
                    <a:pt x="214202" y="44100"/>
                  </a:moveTo>
                  <a:lnTo>
                    <a:pt x="182071" y="441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80130" y="1193390"/>
              <a:ext cx="104775" cy="38100"/>
            </a:xfrm>
            <a:custGeom>
              <a:avLst/>
              <a:gdLst/>
              <a:ahLst/>
              <a:cxnLst/>
              <a:rect l="l" t="t" r="r" b="b"/>
              <a:pathLst>
                <a:path w="104775" h="38100">
                  <a:moveTo>
                    <a:pt x="104343" y="18900"/>
                  </a:moveTo>
                  <a:lnTo>
                    <a:pt x="94024" y="37800"/>
                  </a:lnTo>
                  <a:lnTo>
                    <a:pt x="76929" y="0"/>
                  </a:lnTo>
                  <a:lnTo>
                    <a:pt x="59833" y="37800"/>
                  </a:lnTo>
                  <a:lnTo>
                    <a:pt x="42738" y="0"/>
                  </a:lnTo>
                  <a:lnTo>
                    <a:pt x="25643" y="37800"/>
                  </a:lnTo>
                  <a:lnTo>
                    <a:pt x="8547" y="0"/>
                  </a:lnTo>
                  <a:lnTo>
                    <a:pt x="0" y="18900"/>
                  </a:lnTo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54812" y="1207251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59">
                  <a:moveTo>
                    <a:pt x="7822" y="0"/>
                  </a:moveTo>
                  <a:lnTo>
                    <a:pt x="2256" y="0"/>
                  </a:lnTo>
                  <a:lnTo>
                    <a:pt x="0" y="2256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2256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54812" y="1207251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59">
                  <a:moveTo>
                    <a:pt x="10078" y="5039"/>
                  </a:moveTo>
                  <a:lnTo>
                    <a:pt x="10078" y="2256"/>
                  </a:lnTo>
                  <a:lnTo>
                    <a:pt x="7822" y="0"/>
                  </a:lnTo>
                  <a:lnTo>
                    <a:pt x="5039" y="0"/>
                  </a:lnTo>
                  <a:lnTo>
                    <a:pt x="2256" y="0"/>
                  </a:lnTo>
                  <a:lnTo>
                    <a:pt x="0" y="2256"/>
                  </a:lnTo>
                  <a:lnTo>
                    <a:pt x="0" y="5039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5039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278085" y="1148752"/>
            <a:ext cx="106680" cy="577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baseline="13888" sz="3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50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1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94143" y="1226136"/>
            <a:ext cx="97155" cy="80010"/>
            <a:chOff x="1094143" y="1226136"/>
            <a:chExt cx="97155" cy="80010"/>
          </a:xfrm>
        </p:grpSpPr>
        <p:sp>
          <p:nvSpPr>
            <p:cNvPr id="16" name="object 16"/>
            <p:cNvSpPr/>
            <p:nvPr/>
          </p:nvSpPr>
          <p:spPr>
            <a:xfrm>
              <a:off x="1096048" y="122804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5601" y="37800"/>
                  </a:moveTo>
                  <a:lnTo>
                    <a:pt x="72631" y="23086"/>
                  </a:lnTo>
                  <a:lnTo>
                    <a:pt x="64530" y="11071"/>
                  </a:lnTo>
                  <a:lnTo>
                    <a:pt x="52514" y="2970"/>
                  </a:lnTo>
                  <a:lnTo>
                    <a:pt x="37800" y="0"/>
                  </a:lnTo>
                  <a:lnTo>
                    <a:pt x="23086" y="2970"/>
                  </a:lnTo>
                  <a:lnTo>
                    <a:pt x="11071" y="11071"/>
                  </a:lnTo>
                  <a:lnTo>
                    <a:pt x="2970" y="23086"/>
                  </a:lnTo>
                  <a:lnTo>
                    <a:pt x="0" y="37800"/>
                  </a:lnTo>
                  <a:lnTo>
                    <a:pt x="2970" y="52514"/>
                  </a:lnTo>
                  <a:lnTo>
                    <a:pt x="11071" y="64530"/>
                  </a:lnTo>
                  <a:lnTo>
                    <a:pt x="23086" y="72631"/>
                  </a:lnTo>
                  <a:lnTo>
                    <a:pt x="37800" y="75601"/>
                  </a:lnTo>
                  <a:lnTo>
                    <a:pt x="52514" y="72631"/>
                  </a:lnTo>
                  <a:lnTo>
                    <a:pt x="64530" y="64530"/>
                  </a:lnTo>
                  <a:lnTo>
                    <a:pt x="72631" y="52514"/>
                  </a:lnTo>
                  <a:lnTo>
                    <a:pt x="75601" y="37800"/>
                  </a:lnTo>
                  <a:close/>
                </a:path>
                <a:path w="76200" h="76200">
                  <a:moveTo>
                    <a:pt x="37800" y="0"/>
                  </a:moveTo>
                  <a:lnTo>
                    <a:pt x="37800" y="75601"/>
                  </a:lnTo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77447" y="1281263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12600" y="0"/>
                  </a:moveTo>
                  <a:lnTo>
                    <a:pt x="6299" y="0"/>
                  </a:lnTo>
                  <a:lnTo>
                    <a:pt x="0" y="0"/>
                  </a:lnTo>
                  <a:lnTo>
                    <a:pt x="6299" y="13387"/>
                  </a:lnTo>
                  <a:lnTo>
                    <a:pt x="12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77447" y="1281263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6299" y="0"/>
                  </a:moveTo>
                  <a:lnTo>
                    <a:pt x="0" y="0"/>
                  </a:lnTo>
                  <a:lnTo>
                    <a:pt x="6299" y="13387"/>
                  </a:lnTo>
                  <a:lnTo>
                    <a:pt x="12600" y="0"/>
                  </a:lnTo>
                  <a:lnTo>
                    <a:pt x="62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162955" y="1235163"/>
            <a:ext cx="100965" cy="577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baseline="13888" sz="300" spc="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150" spc="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1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13044" y="1128485"/>
            <a:ext cx="453390" cy="243840"/>
            <a:chOff x="1113044" y="1128485"/>
            <a:chExt cx="453390" cy="243840"/>
          </a:xfrm>
        </p:grpSpPr>
        <p:sp>
          <p:nvSpPr>
            <p:cNvPr id="21" name="object 21"/>
            <p:cNvSpPr/>
            <p:nvPr/>
          </p:nvSpPr>
          <p:spPr>
            <a:xfrm>
              <a:off x="1133849" y="1319392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w="0" h="38100">
                  <a:moveTo>
                    <a:pt x="0" y="0"/>
                  </a:moveTo>
                  <a:lnTo>
                    <a:pt x="0" y="3780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14949" y="1357193"/>
              <a:ext cx="38100" cy="12700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0" y="0"/>
                  </a:moveTo>
                  <a:lnTo>
                    <a:pt x="37800" y="0"/>
                  </a:lnTo>
                </a:path>
                <a:path w="38100" h="12700">
                  <a:moveTo>
                    <a:pt x="6300" y="6299"/>
                  </a:moveTo>
                  <a:lnTo>
                    <a:pt x="31500" y="6299"/>
                  </a:lnTo>
                </a:path>
                <a:path w="38100" h="12700">
                  <a:moveTo>
                    <a:pt x="11025" y="12600"/>
                  </a:moveTo>
                  <a:lnTo>
                    <a:pt x="26775" y="12600"/>
                  </a:lnTo>
                </a:path>
              </a:pathLst>
            </a:custGeom>
            <a:ln w="354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99714" y="120725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59">
                  <a:moveTo>
                    <a:pt x="7822" y="0"/>
                  </a:moveTo>
                  <a:lnTo>
                    <a:pt x="2256" y="0"/>
                  </a:lnTo>
                  <a:lnTo>
                    <a:pt x="0" y="2256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2256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399714" y="120725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59">
                  <a:moveTo>
                    <a:pt x="10078" y="5039"/>
                  </a:moveTo>
                  <a:lnTo>
                    <a:pt x="10078" y="2256"/>
                  </a:lnTo>
                  <a:lnTo>
                    <a:pt x="7822" y="0"/>
                  </a:lnTo>
                  <a:lnTo>
                    <a:pt x="5039" y="0"/>
                  </a:lnTo>
                  <a:lnTo>
                    <a:pt x="2256" y="0"/>
                  </a:lnTo>
                  <a:lnTo>
                    <a:pt x="0" y="2256"/>
                  </a:lnTo>
                  <a:lnTo>
                    <a:pt x="0" y="5039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5039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459682" y="1130390"/>
              <a:ext cx="104775" cy="38100"/>
            </a:xfrm>
            <a:custGeom>
              <a:avLst/>
              <a:gdLst/>
              <a:ahLst/>
              <a:cxnLst/>
              <a:rect l="l" t="t" r="r" b="b"/>
              <a:pathLst>
                <a:path w="104775" h="38100">
                  <a:moveTo>
                    <a:pt x="0" y="18900"/>
                  </a:moveTo>
                  <a:lnTo>
                    <a:pt x="10319" y="0"/>
                  </a:lnTo>
                  <a:lnTo>
                    <a:pt x="27414" y="37800"/>
                  </a:lnTo>
                  <a:lnTo>
                    <a:pt x="44509" y="0"/>
                  </a:lnTo>
                  <a:lnTo>
                    <a:pt x="61605" y="37800"/>
                  </a:lnTo>
                  <a:lnTo>
                    <a:pt x="78700" y="0"/>
                  </a:lnTo>
                  <a:lnTo>
                    <a:pt x="95795" y="37800"/>
                  </a:lnTo>
                  <a:lnTo>
                    <a:pt x="104343" y="18900"/>
                  </a:lnTo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457632" y="1085754"/>
            <a:ext cx="106680" cy="577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baseline="13888" sz="3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50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1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366952" y="1250467"/>
            <a:ext cx="353060" cy="121285"/>
            <a:chOff x="1366952" y="1250467"/>
            <a:chExt cx="353060" cy="121285"/>
          </a:xfrm>
        </p:grpSpPr>
        <p:sp>
          <p:nvSpPr>
            <p:cNvPr id="28" name="object 28"/>
            <p:cNvSpPr/>
            <p:nvPr/>
          </p:nvSpPr>
          <p:spPr>
            <a:xfrm>
              <a:off x="1613916" y="125135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59">
                  <a:moveTo>
                    <a:pt x="7822" y="0"/>
                  </a:moveTo>
                  <a:lnTo>
                    <a:pt x="2256" y="0"/>
                  </a:lnTo>
                  <a:lnTo>
                    <a:pt x="0" y="2256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2256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13916" y="125135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59">
                  <a:moveTo>
                    <a:pt x="10078" y="5039"/>
                  </a:moveTo>
                  <a:lnTo>
                    <a:pt x="10078" y="2256"/>
                  </a:lnTo>
                  <a:lnTo>
                    <a:pt x="7822" y="0"/>
                  </a:lnTo>
                  <a:lnTo>
                    <a:pt x="5039" y="0"/>
                  </a:lnTo>
                  <a:lnTo>
                    <a:pt x="2256" y="0"/>
                  </a:lnTo>
                  <a:lnTo>
                    <a:pt x="0" y="2256"/>
                  </a:lnTo>
                  <a:lnTo>
                    <a:pt x="0" y="5039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5039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95817" y="125135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59">
                  <a:moveTo>
                    <a:pt x="7822" y="0"/>
                  </a:moveTo>
                  <a:lnTo>
                    <a:pt x="2256" y="0"/>
                  </a:lnTo>
                  <a:lnTo>
                    <a:pt x="0" y="2256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2256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95817" y="125135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59">
                  <a:moveTo>
                    <a:pt x="10078" y="5039"/>
                  </a:moveTo>
                  <a:lnTo>
                    <a:pt x="10078" y="2256"/>
                  </a:lnTo>
                  <a:lnTo>
                    <a:pt x="7822" y="0"/>
                  </a:lnTo>
                  <a:lnTo>
                    <a:pt x="5039" y="0"/>
                  </a:lnTo>
                  <a:lnTo>
                    <a:pt x="2256" y="0"/>
                  </a:lnTo>
                  <a:lnTo>
                    <a:pt x="0" y="2256"/>
                  </a:lnTo>
                  <a:lnTo>
                    <a:pt x="0" y="5039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5039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700856" y="1319392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w="0" h="38100">
                  <a:moveTo>
                    <a:pt x="0" y="0"/>
                  </a:moveTo>
                  <a:lnTo>
                    <a:pt x="0" y="3780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81956" y="1357193"/>
              <a:ext cx="38100" cy="12700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0" y="0"/>
                  </a:moveTo>
                  <a:lnTo>
                    <a:pt x="37800" y="0"/>
                  </a:lnTo>
                </a:path>
                <a:path w="38100" h="12700">
                  <a:moveTo>
                    <a:pt x="6300" y="6299"/>
                  </a:moveTo>
                  <a:lnTo>
                    <a:pt x="31500" y="6299"/>
                  </a:lnTo>
                </a:path>
                <a:path w="38100" h="12700">
                  <a:moveTo>
                    <a:pt x="11025" y="12600"/>
                  </a:moveTo>
                  <a:lnTo>
                    <a:pt x="26775" y="12600"/>
                  </a:lnTo>
                </a:path>
              </a:pathLst>
            </a:custGeom>
            <a:ln w="354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385852" y="1319392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w="0" h="38100">
                  <a:moveTo>
                    <a:pt x="0" y="0"/>
                  </a:moveTo>
                  <a:lnTo>
                    <a:pt x="0" y="3780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66952" y="1357193"/>
              <a:ext cx="38100" cy="12700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0" y="0"/>
                  </a:moveTo>
                  <a:lnTo>
                    <a:pt x="37800" y="0"/>
                  </a:lnTo>
                </a:path>
                <a:path w="38100" h="12700">
                  <a:moveTo>
                    <a:pt x="6300" y="6299"/>
                  </a:moveTo>
                  <a:lnTo>
                    <a:pt x="31500" y="6299"/>
                  </a:lnTo>
                </a:path>
                <a:path w="38100" h="12700">
                  <a:moveTo>
                    <a:pt x="11025" y="12600"/>
                  </a:moveTo>
                  <a:lnTo>
                    <a:pt x="26775" y="12600"/>
                  </a:lnTo>
                </a:path>
              </a:pathLst>
            </a:custGeom>
            <a:ln w="354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/>
          <p:nvPr/>
        </p:nvSpPr>
        <p:spPr>
          <a:xfrm>
            <a:off x="3437001" y="1245400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8691" y="0"/>
                </a:lnTo>
              </a:path>
            </a:pathLst>
          </a:custGeom>
          <a:ln w="3682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3036811" y="1114061"/>
            <a:ext cx="640080" cy="178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0050">
              <a:lnSpc>
                <a:spcPts val="605"/>
              </a:lnSpc>
              <a:spcBef>
                <a:spcPts val="95"/>
              </a:spcBef>
            </a:pP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  <a:p>
            <a:pPr marL="38100">
              <a:lnSpc>
                <a:spcPts val="605"/>
              </a:lnSpc>
            </a:pP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1111" sz="750" spc="15" i="1">
                <a:solidFill>
                  <a:srgbClr val="22373A"/>
                </a:solidFill>
                <a:latin typeface="Arial"/>
                <a:cs typeface="Arial"/>
              </a:rPr>
              <a:t>out</a:t>
            </a:r>
            <a:r>
              <a:rPr dirty="0" baseline="-11111" sz="750" spc="1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-11111" sz="750" spc="3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-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-46296" sz="900" spc="3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46296" sz="900" spc="-3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46296" sz="900" spc="-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1111" sz="750" spc="-22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baseline="-11111" sz="7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15981" y="1175758"/>
            <a:ext cx="1289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(1)</a:t>
            </a:r>
            <a:endParaRPr sz="6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9994" y="2116505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900"/>
              </a:lnSpc>
              <a:spcBef>
                <a:spcPts val="100"/>
              </a:spcBef>
            </a:pPr>
            <a:r>
              <a:rPr dirty="0" spc="-15"/>
              <a:t>Wenn</a:t>
            </a:r>
            <a:r>
              <a:rPr dirty="0" spc="60"/>
              <a:t> </a:t>
            </a:r>
            <a:r>
              <a:rPr dirty="0" spc="-15"/>
              <a:t>man</a:t>
            </a:r>
            <a:r>
              <a:rPr dirty="0" spc="60"/>
              <a:t> </a:t>
            </a:r>
            <a:r>
              <a:rPr dirty="0"/>
              <a:t>nur</a:t>
            </a:r>
            <a:r>
              <a:rPr dirty="0" spc="65"/>
              <a:t> </a:t>
            </a:r>
            <a:r>
              <a:rPr dirty="0" spc="-15"/>
              <a:t>daran</a:t>
            </a:r>
            <a:r>
              <a:rPr dirty="0" spc="60"/>
              <a:t> </a:t>
            </a:r>
            <a:r>
              <a:rPr dirty="0" spc="-10"/>
              <a:t>interessiert</a:t>
            </a:r>
            <a:r>
              <a:rPr dirty="0" spc="60"/>
              <a:t> </a:t>
            </a:r>
            <a:r>
              <a:rPr dirty="0" spc="5"/>
              <a:t>ist</a:t>
            </a:r>
            <a:r>
              <a:rPr dirty="0" spc="65"/>
              <a:t> </a:t>
            </a:r>
            <a:r>
              <a:rPr dirty="0" spc="-15"/>
              <a:t>die</a:t>
            </a:r>
            <a:r>
              <a:rPr dirty="0" spc="60"/>
              <a:t> </a:t>
            </a:r>
            <a:r>
              <a:rPr dirty="0" spc="-25"/>
              <a:t>grunds¨atzliche</a:t>
            </a:r>
            <a:r>
              <a:rPr dirty="0" spc="65"/>
              <a:t> </a:t>
            </a:r>
            <a:r>
              <a:rPr dirty="0" spc="-10"/>
              <a:t>Funktionalit¨at</a:t>
            </a:r>
            <a:r>
              <a:rPr dirty="0" spc="60"/>
              <a:t> </a:t>
            </a:r>
            <a:r>
              <a:rPr dirty="0" spc="-15"/>
              <a:t>einer</a:t>
            </a:r>
            <a:r>
              <a:rPr dirty="0" spc="60"/>
              <a:t> </a:t>
            </a:r>
            <a:r>
              <a:rPr dirty="0" spc="-10"/>
              <a:t>Schaltung</a:t>
            </a:r>
            <a:r>
              <a:rPr dirty="0" spc="65"/>
              <a:t> </a:t>
            </a:r>
            <a:r>
              <a:rPr dirty="0" spc="-20"/>
              <a:t>zu</a:t>
            </a:r>
            <a:r>
              <a:rPr dirty="0" spc="60"/>
              <a:t> </a:t>
            </a:r>
            <a:r>
              <a:rPr dirty="0" spc="-10"/>
              <a:t>verifizieren,</a:t>
            </a:r>
            <a:r>
              <a:rPr dirty="0" spc="60"/>
              <a:t> </a:t>
            </a:r>
            <a:r>
              <a:rPr dirty="0" spc="-15"/>
              <a:t>kann</a:t>
            </a:r>
            <a:r>
              <a:rPr dirty="0" spc="65"/>
              <a:t> </a:t>
            </a:r>
            <a:r>
              <a:rPr dirty="0" spc="-15"/>
              <a:t>man </a:t>
            </a:r>
            <a:r>
              <a:rPr dirty="0" spc="-155"/>
              <a:t> </a:t>
            </a:r>
            <a:r>
              <a:rPr dirty="0" spc="-20"/>
              <a:t>ideale</a:t>
            </a:r>
            <a:r>
              <a:rPr dirty="0" spc="-15"/>
              <a:t> Bauelemente</a:t>
            </a:r>
            <a:r>
              <a:rPr dirty="0" spc="-10"/>
              <a:t> </a:t>
            </a:r>
            <a:r>
              <a:rPr dirty="0" spc="-35"/>
              <a:t>aus</a:t>
            </a:r>
            <a:r>
              <a:rPr dirty="0" spc="-30"/>
              <a:t> </a:t>
            </a:r>
            <a:r>
              <a:rPr dirty="0" spc="-15"/>
              <a:t>der</a:t>
            </a:r>
            <a:r>
              <a:rPr dirty="0" spc="-10"/>
              <a:t> </a:t>
            </a:r>
            <a:r>
              <a:rPr dirty="0" spc="-15"/>
              <a:t>LTspice</a:t>
            </a:r>
            <a:r>
              <a:rPr dirty="0" spc="-10"/>
              <a:t> </a:t>
            </a:r>
            <a:r>
              <a:rPr dirty="0" spc="5"/>
              <a:t>Bibliothek </a:t>
            </a:r>
            <a:r>
              <a:rPr dirty="0" spc="-20"/>
              <a:t>verwenden.</a:t>
            </a:r>
            <a:r>
              <a:rPr dirty="0" spc="-15"/>
              <a:t> </a:t>
            </a:r>
            <a:r>
              <a:rPr dirty="0" spc="-5"/>
              <a:t>Wie </a:t>
            </a:r>
            <a:r>
              <a:rPr dirty="0" spc="10"/>
              <a:t>im </a:t>
            </a:r>
            <a:r>
              <a:rPr dirty="0" spc="-15"/>
              <a:t>obigen</a:t>
            </a:r>
            <a:r>
              <a:rPr dirty="0" spc="-10"/>
              <a:t> </a:t>
            </a:r>
            <a:r>
              <a:rPr dirty="0" spc="-15"/>
              <a:t>Beispiel</a:t>
            </a:r>
            <a:r>
              <a:rPr dirty="0" spc="-10"/>
              <a:t> </a:t>
            </a:r>
            <a:r>
              <a:rPr dirty="0" spc="5"/>
              <a:t>benotigt </a:t>
            </a:r>
            <a:r>
              <a:rPr dirty="0"/>
              <a:t>z.B. </a:t>
            </a:r>
            <a:r>
              <a:rPr dirty="0" spc="-15"/>
              <a:t>der </a:t>
            </a:r>
            <a:r>
              <a:rPr dirty="0" spc="-10"/>
              <a:t> </a:t>
            </a:r>
            <a:r>
              <a:rPr dirty="0" spc="-20"/>
              <a:t>Operationsverst¨arker</a:t>
            </a:r>
            <a:r>
              <a:rPr dirty="0" spc="-15"/>
              <a:t> </a:t>
            </a:r>
            <a:r>
              <a:rPr dirty="0" spc="-20"/>
              <a:t>entgegen</a:t>
            </a:r>
            <a:r>
              <a:rPr dirty="0" spc="-15"/>
              <a:t> der</a:t>
            </a:r>
            <a:r>
              <a:rPr dirty="0" spc="-10"/>
              <a:t> </a:t>
            </a:r>
            <a:r>
              <a:rPr dirty="0" spc="-20"/>
              <a:t>Realit¨at</a:t>
            </a:r>
            <a:r>
              <a:rPr dirty="0" spc="-15"/>
              <a:t> dann</a:t>
            </a:r>
            <a:r>
              <a:rPr dirty="0" spc="-10"/>
              <a:t> </a:t>
            </a:r>
            <a:r>
              <a:rPr dirty="0" spc="-25"/>
              <a:t>keine</a:t>
            </a:r>
            <a:r>
              <a:rPr dirty="0" spc="-20"/>
              <a:t> Spannungsversorgung.</a:t>
            </a:r>
            <a:r>
              <a:rPr dirty="0" spc="-15"/>
              <a:t> </a:t>
            </a:r>
            <a:r>
              <a:rPr dirty="0" spc="-55"/>
              <a:t>Fu¨r</a:t>
            </a:r>
            <a:r>
              <a:rPr dirty="0" spc="-50"/>
              <a:t> </a:t>
            </a:r>
            <a:r>
              <a:rPr dirty="0" spc="-20"/>
              <a:t>einen</a:t>
            </a:r>
            <a:r>
              <a:rPr dirty="0" spc="-15"/>
              <a:t> </a:t>
            </a:r>
            <a:r>
              <a:rPr dirty="0" spc="-20"/>
              <a:t>idealen</a:t>
            </a:r>
            <a:r>
              <a:rPr dirty="0" spc="125"/>
              <a:t> </a:t>
            </a:r>
            <a:r>
              <a:rPr dirty="0" spc="10"/>
              <a:t>OPV </a:t>
            </a:r>
            <a:r>
              <a:rPr dirty="0" spc="5"/>
              <a:t>bietet </a:t>
            </a:r>
            <a:r>
              <a:rPr dirty="0" spc="10"/>
              <a:t> </a:t>
            </a:r>
            <a:r>
              <a:rPr dirty="0" spc="-15"/>
              <a:t>LTspice</a:t>
            </a:r>
            <a:r>
              <a:rPr dirty="0" spc="45"/>
              <a:t> </a:t>
            </a:r>
            <a:r>
              <a:rPr dirty="0" spc="-35"/>
              <a:t>das</a:t>
            </a:r>
            <a:r>
              <a:rPr dirty="0" spc="50"/>
              <a:t> </a:t>
            </a:r>
            <a:r>
              <a:rPr dirty="0" spc="-10"/>
              <a:t>Bauelement</a:t>
            </a:r>
            <a:r>
              <a:rPr dirty="0" spc="45"/>
              <a:t> </a:t>
            </a:r>
            <a:r>
              <a:rPr dirty="0" spc="-30" b="1">
                <a:latin typeface="Arial"/>
                <a:cs typeface="Arial"/>
              </a:rPr>
              <a:t>opamp</a:t>
            </a:r>
            <a:r>
              <a:rPr dirty="0" spc="50" b="1">
                <a:latin typeface="Arial"/>
                <a:cs typeface="Arial"/>
              </a:rPr>
              <a:t> </a:t>
            </a:r>
            <a:r>
              <a:rPr dirty="0" spc="-10"/>
              <a:t>an,</a:t>
            </a:r>
            <a:r>
              <a:rPr dirty="0" spc="45"/>
              <a:t> </a:t>
            </a:r>
            <a:r>
              <a:rPr dirty="0" spc="-30"/>
              <a:t>welches</a:t>
            </a:r>
            <a:r>
              <a:rPr dirty="0" spc="50"/>
              <a:t> </a:t>
            </a:r>
            <a:r>
              <a:rPr dirty="0" spc="5"/>
              <a:t>Ihr</a:t>
            </a:r>
            <a:r>
              <a:rPr dirty="0" spc="50"/>
              <a:t> </a:t>
            </a:r>
            <a:r>
              <a:rPr dirty="0" spc="10"/>
              <a:t>im</a:t>
            </a:r>
            <a:r>
              <a:rPr dirty="0" spc="50"/>
              <a:t> </a:t>
            </a:r>
            <a:r>
              <a:rPr dirty="0"/>
              <a:t>Bauteileditor</a:t>
            </a:r>
            <a:r>
              <a:rPr dirty="0" spc="45"/>
              <a:t> </a:t>
            </a:r>
            <a:r>
              <a:rPr dirty="0" spc="5"/>
              <a:t>findet</a:t>
            </a:r>
            <a:r>
              <a:rPr dirty="0" spc="50"/>
              <a:t> </a:t>
            </a:r>
            <a:r>
              <a:rPr dirty="0" spc="5"/>
              <a:t>direkt</a:t>
            </a:r>
            <a:r>
              <a:rPr dirty="0" spc="50"/>
              <a:t> </a:t>
            </a:r>
            <a:r>
              <a:rPr dirty="0" spc="-50"/>
              <a:t>u¨ber</a:t>
            </a:r>
            <a:r>
              <a:rPr dirty="0" spc="50"/>
              <a:t> </a:t>
            </a:r>
            <a:r>
              <a:rPr dirty="0" spc="-15"/>
              <a:t>die</a:t>
            </a:r>
            <a:r>
              <a:rPr dirty="0" spc="50"/>
              <a:t> </a:t>
            </a:r>
            <a:r>
              <a:rPr dirty="0" spc="-30"/>
              <a:t>Suche</a:t>
            </a:r>
            <a:r>
              <a:rPr dirty="0" spc="45"/>
              <a:t> </a:t>
            </a:r>
            <a:r>
              <a:rPr dirty="0" spc="5"/>
              <a:t>findet.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 b="1">
                <a:latin typeface="Arial"/>
                <a:cs typeface="Arial"/>
              </a:rPr>
              <a:t>Wichtig:</a:t>
            </a:r>
            <a:r>
              <a:rPr dirty="0" spc="114" b="1">
                <a:latin typeface="Arial"/>
                <a:cs typeface="Arial"/>
              </a:rPr>
              <a:t> </a:t>
            </a:r>
            <a:r>
              <a:rPr dirty="0" spc="5"/>
              <a:t>Ihr</a:t>
            </a:r>
            <a:r>
              <a:rPr dirty="0" spc="50"/>
              <a:t> </a:t>
            </a:r>
            <a:r>
              <a:rPr dirty="0" spc="-45"/>
              <a:t>mu¨sst</a:t>
            </a:r>
            <a:r>
              <a:rPr dirty="0" spc="50"/>
              <a:t> </a:t>
            </a:r>
            <a:r>
              <a:rPr dirty="0" spc="-25"/>
              <a:t>als</a:t>
            </a:r>
            <a:r>
              <a:rPr dirty="0" spc="50"/>
              <a:t> </a:t>
            </a:r>
            <a:r>
              <a:rPr dirty="0" spc="-5"/>
              <a:t>Spice-Direktive</a:t>
            </a:r>
            <a:r>
              <a:rPr dirty="0" spc="50"/>
              <a:t> </a:t>
            </a:r>
            <a:r>
              <a:rPr dirty="0" spc="-10"/>
              <a:t>jedoch</a:t>
            </a:r>
            <a:r>
              <a:rPr dirty="0" spc="50"/>
              <a:t> </a:t>
            </a:r>
            <a:r>
              <a:rPr dirty="0" spc="-10"/>
              <a:t>noch</a:t>
            </a:r>
            <a:r>
              <a:rPr dirty="0" spc="50"/>
              <a:t> </a:t>
            </a:r>
            <a:r>
              <a:rPr dirty="0" spc="-15"/>
              <a:t>ein</a:t>
            </a:r>
            <a:r>
              <a:rPr dirty="0" spc="50"/>
              <a:t> </a:t>
            </a:r>
            <a:r>
              <a:rPr dirty="0" spc="-20"/>
              <a:t>zu</a:t>
            </a:r>
            <a:r>
              <a:rPr dirty="0" spc="50"/>
              <a:t> </a:t>
            </a:r>
            <a:r>
              <a:rPr dirty="0" spc="-25"/>
              <a:t>verwendendes</a:t>
            </a:r>
            <a:r>
              <a:rPr dirty="0" spc="50"/>
              <a:t> </a:t>
            </a:r>
            <a:r>
              <a:rPr dirty="0"/>
              <a:t>Model</a:t>
            </a:r>
            <a:r>
              <a:rPr dirty="0" spc="55"/>
              <a:t> </a:t>
            </a:r>
            <a:r>
              <a:rPr dirty="0" spc="-10"/>
              <a:t>einbinden.</a:t>
            </a:r>
            <a:r>
              <a:rPr dirty="0" spc="114"/>
              <a:t> </a:t>
            </a:r>
            <a:r>
              <a:rPr dirty="0" spc="15"/>
              <a:t>(.lib</a:t>
            </a:r>
            <a:r>
              <a:rPr dirty="0" spc="50"/>
              <a:t> </a:t>
            </a:r>
            <a:r>
              <a:rPr dirty="0" spc="-10"/>
              <a:t>opamp.sub)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50"/>
          </a:p>
          <a:p>
            <a:pPr marL="88265">
              <a:lnSpc>
                <a:spcPct val="100000"/>
              </a:lnSpc>
            </a:pPr>
            <a:r>
              <a:rPr dirty="0" spc="-25" b="1">
                <a:latin typeface="Arial"/>
                <a:cs typeface="Arial"/>
              </a:rPr>
              <a:t>Erstellung</a:t>
            </a:r>
            <a:r>
              <a:rPr dirty="0" spc="40" b="1">
                <a:latin typeface="Arial"/>
                <a:cs typeface="Arial"/>
              </a:rPr>
              <a:t> </a:t>
            </a:r>
            <a:r>
              <a:rPr dirty="0" spc="-50" b="1">
                <a:latin typeface="Arial"/>
                <a:cs typeface="Arial"/>
              </a:rPr>
              <a:t>des</a:t>
            </a:r>
            <a:r>
              <a:rPr dirty="0" spc="45" b="1">
                <a:latin typeface="Arial"/>
                <a:cs typeface="Arial"/>
              </a:rPr>
              <a:t> </a:t>
            </a:r>
            <a:r>
              <a:rPr dirty="0" spc="-30" b="1">
                <a:latin typeface="Arial"/>
                <a:cs typeface="Arial"/>
              </a:rPr>
              <a:t>Schaltplans</a:t>
            </a:r>
          </a:p>
        </p:txBody>
      </p:sp>
      <p:sp>
        <p:nvSpPr>
          <p:cNvPr id="41" name="object 41"/>
          <p:cNvSpPr/>
          <p:nvPr/>
        </p:nvSpPr>
        <p:spPr>
          <a:xfrm>
            <a:off x="359994" y="2201278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2" name="object 4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2481983"/>
            <a:ext cx="933033" cy="717946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1792897" y="2202351"/>
            <a:ext cx="2620645" cy="1209675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51765" indent="-114300">
              <a:lnSpc>
                <a:spcPct val="100000"/>
              </a:lnSpc>
              <a:spcBef>
                <a:spcPts val="455"/>
              </a:spcBef>
              <a:buChar char="•"/>
              <a:tabLst>
                <a:tab pos="152400" algn="l"/>
              </a:tabLst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Baut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Schaltplan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o.g.</a:t>
            </a:r>
            <a:r>
              <a:rPr dirty="0" sz="600" spc="1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opamp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OPV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auf.</a:t>
            </a:r>
            <a:endParaRPr sz="600">
              <a:latin typeface="Arial"/>
              <a:cs typeface="Arial"/>
            </a:endParaRPr>
          </a:p>
          <a:p>
            <a:pPr marL="151765" marR="102870" indent="-114300">
              <a:lnSpc>
                <a:spcPts val="630"/>
              </a:lnSpc>
              <a:spcBef>
                <a:spcPts val="450"/>
              </a:spcBef>
              <a:buChar char="•"/>
              <a:tabLst>
                <a:tab pos="152400" algn="l"/>
              </a:tabLst>
            </a:pP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900" spc="-7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ber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rechten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kommt ihr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ins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Advanced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Menu¨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Spannungsquelle.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Signalgenerator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konfigurieren.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 b="1">
                <a:solidFill>
                  <a:srgbClr val="22373A"/>
                </a:solidFill>
                <a:latin typeface="Arial"/>
                <a:cs typeface="Arial"/>
              </a:rPr>
              <a:t>Sinus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1V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Amplitude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Frequenz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1kHz</a:t>
            </a:r>
            <a:endParaRPr sz="600">
              <a:latin typeface="Arial"/>
              <a:cs typeface="Arial"/>
            </a:endParaRPr>
          </a:p>
          <a:p>
            <a:pPr marL="151765" marR="165100" indent="-114300">
              <a:lnSpc>
                <a:spcPts val="630"/>
              </a:lnSpc>
              <a:spcBef>
                <a:spcPts val="290"/>
              </a:spcBef>
              <a:buChar char="•"/>
              <a:tabLst>
                <a:tab pos="152400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Die library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kann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direkt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directive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eingebunden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(siehe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Folie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5,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.op)</a:t>
            </a:r>
            <a:endParaRPr sz="600">
              <a:latin typeface="Arial"/>
              <a:cs typeface="Arial"/>
            </a:endParaRPr>
          </a:p>
          <a:p>
            <a:pPr marL="151765" marR="12827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5240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Funktion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Label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Net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(F4)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umbennen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ihm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Symbol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In-/Output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versehen.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Nennt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Ausgang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z.B.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 i="1">
                <a:solidFill>
                  <a:srgbClr val="22373A"/>
                </a:solidFill>
                <a:latin typeface="Times New Roman"/>
                <a:cs typeface="Times New Roman"/>
              </a:rPr>
              <a:t>out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600">
              <a:latin typeface="Arial"/>
              <a:cs typeface="Arial"/>
            </a:endParaRPr>
          </a:p>
          <a:p>
            <a:pPr marL="151765" marR="30480" indent="-114300">
              <a:lnSpc>
                <a:spcPts val="630"/>
              </a:lnSpc>
              <a:spcBef>
                <a:spcPts val="290"/>
              </a:spcBef>
              <a:buFont typeface="Arial"/>
              <a:buChar char="•"/>
              <a:tabLst>
                <a:tab pos="152400" algn="l"/>
              </a:tabLst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Hinweis: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benennt,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dann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liegt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unter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diesem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Namen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u¨berall</a:t>
            </a:r>
            <a:r>
              <a:rPr dirty="0" sz="600" spc="10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Schaltplan</a:t>
            </a:r>
            <a:r>
              <a:rPr dirty="0" sz="600" spc="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selbe!</a:t>
            </a:r>
            <a:r>
              <a:rPr dirty="0" sz="6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Potential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an.</a:t>
            </a:r>
            <a:r>
              <a:rPr dirty="0" sz="600" spc="1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Dadurch</a:t>
            </a:r>
            <a:r>
              <a:rPr dirty="0" sz="600" spc="1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Plan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u¨bersichtlicher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gestalten.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386529" y="3207117"/>
            <a:ext cx="1333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20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46761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40">
                <a:solidFill>
                  <a:srgbClr val="F9F9F9"/>
                </a:solidFill>
              </a:rPr>
              <a:t>OPV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Schaltungen</a:t>
            </a:r>
            <a:r>
              <a:rPr dirty="0" sz="1200" spc="9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25">
                <a:solidFill>
                  <a:srgbClr val="F9F9F9"/>
                </a:solidFill>
              </a:rPr>
              <a:t>transient,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ideal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628510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3214" y="598213"/>
            <a:ext cx="103314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Konfiguration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71328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865604"/>
            <a:ext cx="1166323" cy="66411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178304" y="759617"/>
            <a:ext cx="245935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12700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Menu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Edit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8304" y="812768"/>
            <a:ext cx="2437765" cy="34099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6364">
              <a:lnSpc>
                <a:spcPct val="100000"/>
              </a:lnSpc>
              <a:spcBef>
                <a:spcPts val="30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Transient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Analyse.</a:t>
            </a:r>
            <a:endParaRPr sz="600">
              <a:latin typeface="Arial"/>
              <a:cs typeface="Arial"/>
            </a:endParaRPr>
          </a:p>
          <a:p>
            <a:pPr marL="126364" marR="5080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127000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Unser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Ausgang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Verst¨arkte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entsprechen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Verst¨arkungsfaktors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messen.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78304" y="1154384"/>
            <a:ext cx="2452370" cy="47370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6364" marR="5080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Da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ideal kein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Einschwingverhalten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zeigt, starten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Aufzeichnung und simulieren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10ms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Schrittweite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vo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10us.</a:t>
            </a:r>
            <a:endParaRPr sz="600">
              <a:latin typeface="Arial"/>
              <a:cs typeface="Arial"/>
            </a:endParaRPr>
          </a:p>
          <a:p>
            <a:pPr algn="just" marL="126364" marR="2159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27000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Best¨atigt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35" i="1">
                <a:solidFill>
                  <a:srgbClr val="22373A"/>
                </a:solidFill>
                <a:latin typeface="Times New Roman"/>
                <a:cs typeface="Times New Roman"/>
              </a:rPr>
              <a:t>OK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fu¨gt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Sumlationsansweisung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schemati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hinzu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9994" y="1682038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23214" y="1651754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9994" y="1766811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914" y="1849073"/>
            <a:ext cx="971877" cy="98006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2542" y="2120684"/>
            <a:ext cx="156210" cy="8000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178304" y="2112078"/>
            <a:ext cx="1805939" cy="47370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6364" marR="153670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  <a:tab pos="66675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	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(run)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startet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 marL="126364" marR="508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27000" algn="l"/>
              </a:tabLst>
            </a:pP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nun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Eingangsspannung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sowie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Ausgangsspannung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Messpunkte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hinzu.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8091" y="2971800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28091" y="305657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91299" y="2941503"/>
            <a:ext cx="3458210" cy="2825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Auswertung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Verifiziert,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ob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Verst¨arkung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sowie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invertierende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Verhalten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eurem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Erwartungswert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(10)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passt.</a:t>
            </a:r>
            <a:endParaRPr sz="6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21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86766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40">
                <a:solidFill>
                  <a:srgbClr val="F9F9F9"/>
                </a:solidFill>
              </a:rPr>
              <a:t>OPV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Schaltungen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25">
                <a:solidFill>
                  <a:srgbClr val="F9F9F9"/>
                </a:solidFill>
              </a:rPr>
              <a:t>transient,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35">
                <a:solidFill>
                  <a:srgbClr val="F9F9F9"/>
                </a:solidFill>
              </a:rPr>
              <a:t>nicht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ideal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872896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9994" y="957668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1039894"/>
            <a:ext cx="933089" cy="75254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7294" y="485477"/>
            <a:ext cx="4000500" cy="1231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40970">
              <a:lnSpc>
                <a:spcPct val="112900"/>
              </a:lnSpc>
              <a:spcBef>
                <a:spcPts val="100"/>
              </a:spcBef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n¨achsten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Experiment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wollen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gleiche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”nicht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idealen”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Verst¨arken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simulieren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Verwendung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Labels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verdeutlichen.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 marL="88265">
              <a:lnSpc>
                <a:spcPct val="100000"/>
              </a:lnSpc>
              <a:spcBef>
                <a:spcPts val="4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Erstellung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Schaltplans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00">
              <a:latin typeface="Arial"/>
              <a:cs typeface="Arial"/>
            </a:endParaRPr>
          </a:p>
          <a:p>
            <a:pPr marL="1597025" marR="162560" indent="-114300">
              <a:lnSpc>
                <a:spcPts val="630"/>
              </a:lnSpc>
              <a:spcBef>
                <a:spcPts val="5"/>
              </a:spcBef>
              <a:buChar char="•"/>
              <a:tabLst>
                <a:tab pos="159766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Tauscht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opamp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gegen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UniversalOpamp2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Bauteileditor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F2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).</a:t>
            </a:r>
            <a:endParaRPr sz="600">
              <a:latin typeface="Arial"/>
              <a:cs typeface="Arial"/>
            </a:endParaRPr>
          </a:p>
          <a:p>
            <a:pPr marL="1597025" indent="-114300">
              <a:lnSpc>
                <a:spcPct val="100000"/>
              </a:lnSpc>
              <a:spcBef>
                <a:spcPts val="195"/>
              </a:spcBef>
              <a:buChar char="•"/>
              <a:tabLst>
                <a:tab pos="1597660" algn="l"/>
              </a:tabLst>
            </a:pP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zwei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neue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Versorgung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OPV’s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hinzu.</a:t>
            </a:r>
            <a:endParaRPr sz="600">
              <a:latin typeface="Arial"/>
              <a:cs typeface="Arial"/>
            </a:endParaRPr>
          </a:p>
          <a:p>
            <a:pPr marL="1597025" indent="-114300">
              <a:lnSpc>
                <a:spcPts val="675"/>
              </a:lnSpc>
              <a:spcBef>
                <a:spcPts val="204"/>
              </a:spcBef>
              <a:buChar char="•"/>
              <a:tabLst>
                <a:tab pos="1597660" algn="l"/>
              </a:tabLst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Achtet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hierbei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darauf,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Label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wirklich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Potential</a:t>
            </a:r>
            <a:endParaRPr sz="600">
              <a:latin typeface="Arial"/>
              <a:cs typeface="Arial"/>
            </a:endParaRPr>
          </a:p>
          <a:p>
            <a:pPr algn="ctr" marR="18415">
              <a:lnSpc>
                <a:spcPts val="675"/>
              </a:lnSpc>
            </a:pP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+12V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-12V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liegen.</a:t>
            </a:r>
            <a:endParaRPr sz="600">
              <a:latin typeface="Arial"/>
              <a:cs typeface="Arial"/>
            </a:endParaRPr>
          </a:p>
          <a:p>
            <a:pPr marL="1597025" indent="-114300">
              <a:lnSpc>
                <a:spcPct val="100000"/>
              </a:lnSpc>
              <a:spcBef>
                <a:spcPts val="210"/>
              </a:spcBef>
              <a:buChar char="•"/>
              <a:tabLst>
                <a:tab pos="159766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Erstellt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Labels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+12V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-12V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Label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Net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(F4)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).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8091" y="2061629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8091" y="2146401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91299" y="2031332"/>
            <a:ext cx="3625215" cy="361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Auswertung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5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</a:pP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muss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selbe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herauskommen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wie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vorherigen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Experiment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unter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Verwendung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idealen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OPV’s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opamp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2181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40">
                <a:solidFill>
                  <a:srgbClr val="F9F9F9"/>
                </a:solidFill>
              </a:rPr>
              <a:t>OPV</a:t>
            </a:r>
            <a:r>
              <a:rPr dirty="0" sz="1200" spc="-20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Schaltungen</a:t>
            </a:r>
            <a:r>
              <a:rPr dirty="0" sz="1200" spc="-1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-1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Analyse</a:t>
            </a:r>
            <a:r>
              <a:rPr dirty="0" sz="1200" spc="-1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der</a:t>
            </a:r>
            <a:r>
              <a:rPr dirty="0" sz="1200" spc="-1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Grenzfrequenz</a:t>
            </a:r>
            <a:r>
              <a:rPr dirty="0" sz="1200" spc="-1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einer</a:t>
            </a:r>
            <a:r>
              <a:rPr dirty="0" sz="1200" spc="-2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Schaltung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104282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1182204"/>
            <a:ext cx="622032" cy="50483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59994" y="1125067"/>
            <a:ext cx="3903979" cy="619125"/>
            <a:chOff x="359994" y="1125067"/>
            <a:chExt cx="3903979" cy="619125"/>
          </a:xfrm>
        </p:grpSpPr>
        <p:sp>
          <p:nvSpPr>
            <p:cNvPr id="6" name="object 6"/>
            <p:cNvSpPr/>
            <p:nvPr/>
          </p:nvSpPr>
          <p:spPr>
            <a:xfrm>
              <a:off x="428091" y="1127594"/>
              <a:ext cx="3752215" cy="0"/>
            </a:xfrm>
            <a:custGeom>
              <a:avLst/>
              <a:gdLst/>
              <a:ahLst/>
              <a:cxnLst/>
              <a:rect l="l" t="t" r="r" b="b"/>
              <a:pathLst>
                <a:path w="3752215" h="0">
                  <a:moveTo>
                    <a:pt x="0" y="0"/>
                  </a:moveTo>
                  <a:lnTo>
                    <a:pt x="3751834" y="0"/>
                  </a:lnTo>
                </a:path>
              </a:pathLst>
            </a:custGeom>
            <a:ln w="5054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744" y="1168975"/>
              <a:ext cx="621984" cy="5313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9994" y="1741665"/>
              <a:ext cx="3903979" cy="0"/>
            </a:xfrm>
            <a:custGeom>
              <a:avLst/>
              <a:gdLst/>
              <a:ahLst/>
              <a:cxnLst/>
              <a:rect l="l" t="t" r="r" b="b"/>
              <a:pathLst>
                <a:path w="3903979" h="0">
                  <a:moveTo>
                    <a:pt x="0" y="0"/>
                  </a:moveTo>
                  <a:lnTo>
                    <a:pt x="3903662" y="0"/>
                  </a:lnTo>
                </a:path>
              </a:pathLst>
            </a:custGeom>
            <a:ln w="5054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96494" y="510291"/>
            <a:ext cx="4015104" cy="131762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63500" marR="55880">
              <a:lnSpc>
                <a:spcPct val="108300"/>
              </a:lnSpc>
              <a:spcBef>
                <a:spcPts val="35"/>
              </a:spcBef>
            </a:pP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 Kennzahl</a:t>
            </a:r>
            <a:r>
              <a:rPr dirty="0" baseline="9259" sz="900" spc="-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baseline="9259" sz="900" spc="-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7">
                <a:solidFill>
                  <a:srgbClr val="22373A"/>
                </a:solidFill>
                <a:latin typeface="Arial"/>
                <a:cs typeface="Arial"/>
              </a:rPr>
              <a:t>Tief-/Hochpassfiltern ist 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ihre</a:t>
            </a:r>
            <a:r>
              <a:rPr dirty="0" baseline="9259" sz="900" spc="-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3dB </a:t>
            </a:r>
            <a:r>
              <a:rPr dirty="0" baseline="9259" sz="900" spc="-30">
                <a:solidFill>
                  <a:srgbClr val="22373A"/>
                </a:solidFill>
                <a:latin typeface="Arial"/>
                <a:cs typeface="Arial"/>
              </a:rPr>
              <a:t>Grenzfrequenz</a:t>
            </a: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7" i="1">
                <a:solidFill>
                  <a:srgbClr val="22373A"/>
                </a:solidFill>
                <a:latin typeface="Arial"/>
                <a:cs typeface="Arial"/>
              </a:rPr>
              <a:t>f</a:t>
            </a:r>
            <a:r>
              <a:rPr dirty="0" sz="500" spc="5" i="1">
                <a:solidFill>
                  <a:srgbClr val="22373A"/>
                </a:solidFill>
                <a:latin typeface="Arial"/>
                <a:cs typeface="Arial"/>
              </a:rPr>
              <a:t>g </a:t>
            </a:r>
            <a:r>
              <a:rPr dirty="0" baseline="9259" sz="900" spc="7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baseline="9259" sz="9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7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baseline="9259" sz="900" spc="-30">
                <a:solidFill>
                  <a:srgbClr val="22373A"/>
                </a:solidFill>
                <a:latin typeface="Arial"/>
                <a:cs typeface="Arial"/>
              </a:rPr>
              <a:t>Grenzfrequenz</a:t>
            </a: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 kann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man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7">
                <a:solidFill>
                  <a:srgbClr val="22373A"/>
                </a:solidFill>
                <a:latin typeface="Arial"/>
                <a:cs typeface="Arial"/>
              </a:rPr>
              <a:t>analytisch, </a:t>
            </a:r>
            <a:r>
              <a:rPr dirty="0" baseline="9259" sz="900" spc="-23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jedoch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auch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simulativ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bestimmen.</a:t>
            </a:r>
            <a:r>
              <a:rPr dirty="0" sz="6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Hierzu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bietet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M¨oglichkeit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Frequenz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variieren.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Dies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wird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AC-Sweep</a:t>
            </a:r>
            <a:r>
              <a:rPr dirty="0" sz="600" spc="10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genannt.</a:t>
            </a:r>
            <a:r>
              <a:rPr dirty="0" sz="600" spc="1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Bode-Diagramm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man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logarithmischen</a:t>
            </a:r>
            <a:r>
              <a:rPr dirty="0" sz="600" spc="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Verlauf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Amplitude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Frequenz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darstellen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somit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einfach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grafisch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Grenzfrequenz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bestimmen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indem</a:t>
            </a:r>
            <a:endParaRPr sz="6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95"/>
              </a:spcBef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man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Punkt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heraussucht,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Amplitde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3dB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abgefallen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ist.</a:t>
            </a:r>
            <a:endParaRPr sz="600">
              <a:latin typeface="Arial"/>
              <a:cs typeface="Arial"/>
            </a:endParaRPr>
          </a:p>
          <a:p>
            <a:pPr marL="207010">
              <a:lnSpc>
                <a:spcPct val="100000"/>
              </a:lnSpc>
              <a:spcBef>
                <a:spcPts val="80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Erstellung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Schaltplans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60" b="1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Konfiguration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 marL="2159635" marR="184785" indent="-114300">
              <a:lnSpc>
                <a:spcPts val="630"/>
              </a:lnSpc>
              <a:spcBef>
                <a:spcPts val="120"/>
              </a:spcBef>
              <a:buChar char="•"/>
              <a:tabLst>
                <a:tab pos="216027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vorherigen </a:t>
            </a:r>
            <a:r>
              <a:rPr dirty="0" sz="600" spc="-1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Beispiel!</a:t>
            </a:r>
            <a:endParaRPr sz="600">
              <a:latin typeface="Arial"/>
              <a:cs typeface="Arial"/>
            </a:endParaRPr>
          </a:p>
          <a:p>
            <a:pPr marL="2159635" marR="179705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2160270" algn="l"/>
              </a:tabLst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Wichtig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hierbei,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AC-Sweep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konfigurieren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Hierzu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geht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per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rechtem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advanced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menu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V1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stellt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Kleinsignal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Verhalten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(AC)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Amplitude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1V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Frequenz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1kHz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600">
              <a:latin typeface="Arial"/>
              <a:cs typeface="Arial"/>
            </a:endParaRPr>
          </a:p>
          <a:p>
            <a:pPr marL="139065">
              <a:lnSpc>
                <a:spcPts val="680"/>
              </a:lnSpc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9994" y="1826437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914" y="1908677"/>
            <a:ext cx="1632902" cy="131140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2543" y="2247277"/>
            <a:ext cx="156210" cy="8000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898305" y="2238672"/>
            <a:ext cx="1367790" cy="67119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6364" marR="83820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  <a:tab pos="66675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	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(run)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startet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 marL="126364" marR="508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27000" algn="l"/>
              </a:tabLst>
            </a:pP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nun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Ausgangsspannung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Messpunkt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hinzu.</a:t>
            </a:r>
            <a:endParaRPr sz="600">
              <a:latin typeface="Arial"/>
              <a:cs typeface="Arial"/>
            </a:endParaRPr>
          </a:p>
          <a:p>
            <a:pPr algn="just" marL="126364" marR="80645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2700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waveform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viewer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solltet ihr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Bode-Diagram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Amplitude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Phase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sehen.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23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2181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40">
                <a:solidFill>
                  <a:srgbClr val="F9F9F9"/>
                </a:solidFill>
              </a:rPr>
              <a:t>OPV</a:t>
            </a:r>
            <a:r>
              <a:rPr dirty="0" sz="1200" spc="-20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Schaltungen</a:t>
            </a:r>
            <a:r>
              <a:rPr dirty="0" sz="1200" spc="-1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-1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Analyse</a:t>
            </a:r>
            <a:r>
              <a:rPr dirty="0" sz="1200" spc="-1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der</a:t>
            </a:r>
            <a:r>
              <a:rPr dirty="0" sz="1200" spc="-1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Grenzfrequenz</a:t>
            </a:r>
            <a:r>
              <a:rPr dirty="0" sz="1200" spc="-1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einer</a:t>
            </a:r>
            <a:r>
              <a:rPr dirty="0" sz="1200" spc="-2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Schaltung</a:t>
            </a:r>
            <a:endParaRPr sz="1200"/>
          </a:p>
        </p:txBody>
      </p:sp>
      <p:sp>
        <p:nvSpPr>
          <p:cNvPr id="4" name="object 4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99" y="518508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999" y="715835"/>
            <a:ext cx="3887765" cy="261655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24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55409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40">
                <a:solidFill>
                  <a:srgbClr val="F9F9F9"/>
                </a:solidFill>
              </a:rPr>
              <a:t>OPV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Schaltungen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35">
                <a:solidFill>
                  <a:srgbClr val="F9F9F9"/>
                </a:solidFill>
              </a:rPr>
              <a:t>nicht-invertierender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-70">
                <a:solidFill>
                  <a:srgbClr val="F9F9F9"/>
                </a:solidFill>
              </a:rPr>
              <a:t>Verst¨arker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34594" y="529639"/>
            <a:ext cx="3893820" cy="10464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dirty="0" sz="1100" spc="-15" b="1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30" b="1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 b="1">
                <a:solidFill>
                  <a:srgbClr val="22373A"/>
                </a:solidFill>
                <a:latin typeface="Arial"/>
                <a:cs typeface="Arial"/>
              </a:rPr>
              <a:t>Anwendung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 b="1">
                <a:solidFill>
                  <a:srgbClr val="22373A"/>
                </a:solidFill>
                <a:latin typeface="Arial"/>
                <a:cs typeface="Arial"/>
              </a:rPr>
              <a:t>Kenntnisse</a:t>
            </a:r>
            <a:endParaRPr sz="11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50"/>
              </a:spcBef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Nachfolgend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nicht-invertierenden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Verst¨arker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OPV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sehen.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650">
              <a:latin typeface="Arial"/>
              <a:cs typeface="Arial"/>
            </a:endParaRPr>
          </a:p>
          <a:p>
            <a:pPr marL="302260" indent="-132715">
              <a:lnSpc>
                <a:spcPct val="100000"/>
              </a:lnSpc>
              <a:buAutoNum type="arabicPeriod"/>
              <a:tabLst>
                <a:tab pos="302895" algn="l"/>
              </a:tabLst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Baut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auf,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dimensioniert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so,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Verst¨arkungsfaktor</a:t>
            </a:r>
            <a:endParaRPr sz="600">
              <a:latin typeface="Arial"/>
              <a:cs typeface="Arial"/>
            </a:endParaRPr>
          </a:p>
          <a:p>
            <a:pPr marL="302260" indent="-132715">
              <a:lnSpc>
                <a:spcPct val="100000"/>
              </a:lnSpc>
              <a:spcBef>
                <a:spcPts val="355"/>
              </a:spcBef>
              <a:buAutoNum type="arabicPeriod"/>
              <a:tabLst>
                <a:tab pos="302895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Verwendet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UniversalOpamp2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vorherigen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900" spc="-6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brung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Versorgungsspannung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+/-12V</a:t>
            </a:r>
            <a:endParaRPr sz="600">
              <a:latin typeface="Arial"/>
              <a:cs typeface="Arial"/>
            </a:endParaRPr>
          </a:p>
          <a:p>
            <a:pPr marL="302260" marR="43180" indent="-132080">
              <a:lnSpc>
                <a:spcPts val="610"/>
              </a:lnSpc>
              <a:spcBef>
                <a:spcPts val="355"/>
              </a:spcBef>
              <a:buAutoNum type="arabicPeriod"/>
              <a:tabLst>
                <a:tab pos="3028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Verifiziert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eure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nicht-invertierende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Verhalten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transienten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50ms.</a:t>
            </a:r>
            <a:endParaRPr sz="600">
              <a:latin typeface="Arial"/>
              <a:cs typeface="Arial"/>
            </a:endParaRPr>
          </a:p>
          <a:p>
            <a:pPr marL="302260" indent="-132715">
              <a:lnSpc>
                <a:spcPts val="710"/>
              </a:lnSpc>
              <a:buAutoNum type="arabicPeriod"/>
              <a:tabLst>
                <a:tab pos="302895" algn="l"/>
              </a:tabLst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dabei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ausreichend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kleine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Schrittweite</a:t>
            </a:r>
            <a:endParaRPr sz="600">
              <a:latin typeface="Arial"/>
              <a:cs typeface="Arial"/>
            </a:endParaRPr>
          </a:p>
          <a:p>
            <a:pPr marL="302260" indent="-132715">
              <a:lnSpc>
                <a:spcPts val="720"/>
              </a:lnSpc>
              <a:buAutoNum type="arabicPeriod"/>
              <a:tabLst>
                <a:tab pos="302895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Wechselt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Simulationsart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zum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AC-Sweep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ermittelt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Grenzfrequenz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84085" y="1834715"/>
            <a:ext cx="570230" cy="425450"/>
            <a:chOff x="1084085" y="1834715"/>
            <a:chExt cx="570230" cy="425450"/>
          </a:xfrm>
        </p:grpSpPr>
        <p:sp>
          <p:nvSpPr>
            <p:cNvPr id="5" name="object 5"/>
            <p:cNvSpPr/>
            <p:nvPr/>
          </p:nvSpPr>
          <p:spPr>
            <a:xfrm>
              <a:off x="1123791" y="1880721"/>
              <a:ext cx="529590" cy="378460"/>
            </a:xfrm>
            <a:custGeom>
              <a:avLst/>
              <a:gdLst/>
              <a:ahLst/>
              <a:cxnLst/>
              <a:rect l="l" t="t" r="r" b="b"/>
              <a:pathLst>
                <a:path w="529589" h="378460">
                  <a:moveTo>
                    <a:pt x="252003" y="0"/>
                  </a:moveTo>
                  <a:lnTo>
                    <a:pt x="252003" y="0"/>
                  </a:lnTo>
                  <a:lnTo>
                    <a:pt x="126001" y="0"/>
                  </a:lnTo>
                </a:path>
                <a:path w="529589" h="378460">
                  <a:moveTo>
                    <a:pt x="126001" y="0"/>
                  </a:moveTo>
                  <a:lnTo>
                    <a:pt x="0" y="0"/>
                  </a:lnTo>
                  <a:lnTo>
                    <a:pt x="0" y="151201"/>
                  </a:lnTo>
                </a:path>
                <a:path w="529589" h="378460">
                  <a:moveTo>
                    <a:pt x="49897" y="160192"/>
                  </a:moveTo>
                  <a:lnTo>
                    <a:pt x="49897" y="217811"/>
                  </a:lnTo>
                </a:path>
                <a:path w="529589" h="378460">
                  <a:moveTo>
                    <a:pt x="0" y="226803"/>
                  </a:moveTo>
                  <a:lnTo>
                    <a:pt x="0" y="378004"/>
                  </a:lnTo>
                  <a:lnTo>
                    <a:pt x="0" y="378004"/>
                  </a:lnTo>
                </a:path>
                <a:path w="529589" h="378460">
                  <a:moveTo>
                    <a:pt x="252003" y="88200"/>
                  </a:moveTo>
                  <a:lnTo>
                    <a:pt x="252003" y="88200"/>
                  </a:lnTo>
                  <a:lnTo>
                    <a:pt x="252003" y="166951"/>
                  </a:lnTo>
                </a:path>
                <a:path w="529589" h="378460">
                  <a:moveTo>
                    <a:pt x="252003" y="166951"/>
                  </a:moveTo>
                  <a:lnTo>
                    <a:pt x="252003" y="245702"/>
                  </a:lnTo>
                  <a:lnTo>
                    <a:pt x="252003" y="258302"/>
                  </a:lnTo>
                </a:path>
                <a:path w="529589" h="378460">
                  <a:moveTo>
                    <a:pt x="252003" y="359103"/>
                  </a:moveTo>
                  <a:lnTo>
                    <a:pt x="252003" y="371704"/>
                  </a:lnTo>
                </a:path>
                <a:path w="529589" h="378460">
                  <a:moveTo>
                    <a:pt x="466205" y="189002"/>
                  </a:moveTo>
                  <a:lnTo>
                    <a:pt x="466205" y="233102"/>
                  </a:lnTo>
                  <a:lnTo>
                    <a:pt x="359104" y="233102"/>
                  </a:lnTo>
                </a:path>
                <a:path w="529589" h="378460">
                  <a:moveTo>
                    <a:pt x="359104" y="233102"/>
                  </a:moveTo>
                  <a:lnTo>
                    <a:pt x="252003" y="233102"/>
                  </a:lnTo>
                </a:path>
                <a:path w="529589" h="378460">
                  <a:moveTo>
                    <a:pt x="466205" y="44100"/>
                  </a:moveTo>
                  <a:lnTo>
                    <a:pt x="466205" y="44100"/>
                  </a:lnTo>
                  <a:lnTo>
                    <a:pt x="466205" y="88200"/>
                  </a:lnTo>
                </a:path>
                <a:path w="529589" h="378460">
                  <a:moveTo>
                    <a:pt x="466205" y="44100"/>
                  </a:moveTo>
                  <a:lnTo>
                    <a:pt x="466205" y="44100"/>
                  </a:lnTo>
                  <a:lnTo>
                    <a:pt x="497705" y="44100"/>
                  </a:lnTo>
                </a:path>
                <a:path w="529589" h="378460">
                  <a:moveTo>
                    <a:pt x="497705" y="44100"/>
                  </a:moveTo>
                  <a:lnTo>
                    <a:pt x="529206" y="4410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07925" y="1836620"/>
              <a:ext cx="150495" cy="176530"/>
            </a:xfrm>
            <a:custGeom>
              <a:avLst/>
              <a:gdLst/>
              <a:ahLst/>
              <a:cxnLst/>
              <a:rect l="l" t="t" r="r" b="b"/>
              <a:pathLst>
                <a:path w="150494" h="176530">
                  <a:moveTo>
                    <a:pt x="149940" y="88200"/>
                  </a:moveTo>
                  <a:lnTo>
                    <a:pt x="0" y="176401"/>
                  </a:lnTo>
                  <a:lnTo>
                    <a:pt x="0" y="0"/>
                  </a:lnTo>
                  <a:lnTo>
                    <a:pt x="149940" y="88200"/>
                  </a:lnTo>
                  <a:close/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75794" y="1880721"/>
              <a:ext cx="214629" cy="88265"/>
            </a:xfrm>
            <a:custGeom>
              <a:avLst/>
              <a:gdLst/>
              <a:ahLst/>
              <a:cxnLst/>
              <a:rect l="l" t="t" r="r" b="b"/>
              <a:pathLst>
                <a:path w="214630" h="88264">
                  <a:moveTo>
                    <a:pt x="0" y="88200"/>
                  </a:moveTo>
                  <a:lnTo>
                    <a:pt x="32130" y="88200"/>
                  </a:lnTo>
                </a:path>
                <a:path w="214630" h="88264">
                  <a:moveTo>
                    <a:pt x="0" y="0"/>
                  </a:moveTo>
                  <a:lnTo>
                    <a:pt x="32130" y="0"/>
                  </a:lnTo>
                </a:path>
                <a:path w="214630" h="88264">
                  <a:moveTo>
                    <a:pt x="214202" y="44100"/>
                  </a:moveTo>
                  <a:lnTo>
                    <a:pt x="182071" y="441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18752" y="187568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7822" y="0"/>
                  </a:moveTo>
                  <a:lnTo>
                    <a:pt x="2256" y="0"/>
                  </a:lnTo>
                  <a:lnTo>
                    <a:pt x="0" y="2256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2256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18752" y="187568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10078" y="5039"/>
                  </a:moveTo>
                  <a:lnTo>
                    <a:pt x="10078" y="2256"/>
                  </a:lnTo>
                  <a:lnTo>
                    <a:pt x="7822" y="0"/>
                  </a:lnTo>
                  <a:lnTo>
                    <a:pt x="5039" y="0"/>
                  </a:lnTo>
                  <a:lnTo>
                    <a:pt x="2256" y="0"/>
                  </a:lnTo>
                  <a:lnTo>
                    <a:pt x="0" y="2256"/>
                  </a:lnTo>
                  <a:lnTo>
                    <a:pt x="0" y="5039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5039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85990" y="203192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5601" y="37800"/>
                  </a:moveTo>
                  <a:lnTo>
                    <a:pt x="72631" y="23086"/>
                  </a:lnTo>
                  <a:lnTo>
                    <a:pt x="64530" y="11071"/>
                  </a:lnTo>
                  <a:lnTo>
                    <a:pt x="52514" y="2970"/>
                  </a:lnTo>
                  <a:lnTo>
                    <a:pt x="37800" y="0"/>
                  </a:lnTo>
                  <a:lnTo>
                    <a:pt x="23086" y="2970"/>
                  </a:lnTo>
                  <a:lnTo>
                    <a:pt x="11071" y="11071"/>
                  </a:lnTo>
                  <a:lnTo>
                    <a:pt x="2970" y="23086"/>
                  </a:lnTo>
                  <a:lnTo>
                    <a:pt x="0" y="37800"/>
                  </a:lnTo>
                  <a:lnTo>
                    <a:pt x="2970" y="52514"/>
                  </a:lnTo>
                  <a:lnTo>
                    <a:pt x="11071" y="64530"/>
                  </a:lnTo>
                  <a:lnTo>
                    <a:pt x="23086" y="72631"/>
                  </a:lnTo>
                  <a:lnTo>
                    <a:pt x="37800" y="75601"/>
                  </a:lnTo>
                  <a:lnTo>
                    <a:pt x="52514" y="72631"/>
                  </a:lnTo>
                  <a:lnTo>
                    <a:pt x="64530" y="64530"/>
                  </a:lnTo>
                  <a:lnTo>
                    <a:pt x="72631" y="52514"/>
                  </a:lnTo>
                  <a:lnTo>
                    <a:pt x="75601" y="37800"/>
                  </a:lnTo>
                  <a:close/>
                </a:path>
                <a:path w="76200" h="76200">
                  <a:moveTo>
                    <a:pt x="37800" y="0"/>
                  </a:moveTo>
                  <a:lnTo>
                    <a:pt x="37800" y="75601"/>
                  </a:lnTo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67388" y="2085145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12600" y="0"/>
                  </a:moveTo>
                  <a:lnTo>
                    <a:pt x="6300" y="0"/>
                  </a:lnTo>
                  <a:lnTo>
                    <a:pt x="0" y="0"/>
                  </a:lnTo>
                  <a:lnTo>
                    <a:pt x="6300" y="13387"/>
                  </a:lnTo>
                  <a:lnTo>
                    <a:pt x="12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67388" y="2085145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6300" y="0"/>
                  </a:moveTo>
                  <a:lnTo>
                    <a:pt x="0" y="0"/>
                  </a:lnTo>
                  <a:lnTo>
                    <a:pt x="6300" y="13387"/>
                  </a:lnTo>
                  <a:lnTo>
                    <a:pt x="12600" y="0"/>
                  </a:lnTo>
                  <a:lnTo>
                    <a:pt x="630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152897" y="2039045"/>
            <a:ext cx="100965" cy="577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baseline="13888" sz="300" spc="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150" spc="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1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02986" y="2135347"/>
            <a:ext cx="294005" cy="175895"/>
            <a:chOff x="1102986" y="2135347"/>
            <a:chExt cx="294005" cy="175895"/>
          </a:xfrm>
        </p:grpSpPr>
        <p:sp>
          <p:nvSpPr>
            <p:cNvPr id="15" name="object 15"/>
            <p:cNvSpPr/>
            <p:nvPr/>
          </p:nvSpPr>
          <p:spPr>
            <a:xfrm>
              <a:off x="1123791" y="2258725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w="0" h="38100">
                  <a:moveTo>
                    <a:pt x="0" y="0"/>
                  </a:moveTo>
                  <a:lnTo>
                    <a:pt x="0" y="3780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04891" y="2296526"/>
              <a:ext cx="38100" cy="12700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0" y="0"/>
                  </a:moveTo>
                  <a:lnTo>
                    <a:pt x="37800" y="0"/>
                  </a:lnTo>
                </a:path>
                <a:path w="38100" h="12700">
                  <a:moveTo>
                    <a:pt x="6300" y="6299"/>
                  </a:moveTo>
                  <a:lnTo>
                    <a:pt x="31500" y="6299"/>
                  </a:lnTo>
                </a:path>
                <a:path w="38100" h="12700">
                  <a:moveTo>
                    <a:pt x="11025" y="12600"/>
                  </a:moveTo>
                  <a:lnTo>
                    <a:pt x="26775" y="12600"/>
                  </a:lnTo>
                </a:path>
              </a:pathLst>
            </a:custGeom>
            <a:ln w="354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56894" y="2137252"/>
              <a:ext cx="38100" cy="104775"/>
            </a:xfrm>
            <a:custGeom>
              <a:avLst/>
              <a:gdLst/>
              <a:ahLst/>
              <a:cxnLst/>
              <a:rect l="l" t="t" r="r" b="b"/>
              <a:pathLst>
                <a:path w="38100" h="104775">
                  <a:moveTo>
                    <a:pt x="18900" y="0"/>
                  </a:moveTo>
                  <a:lnTo>
                    <a:pt x="37800" y="10319"/>
                  </a:lnTo>
                  <a:lnTo>
                    <a:pt x="0" y="27414"/>
                  </a:lnTo>
                  <a:lnTo>
                    <a:pt x="37800" y="44509"/>
                  </a:lnTo>
                  <a:lnTo>
                    <a:pt x="0" y="61605"/>
                  </a:lnTo>
                  <a:lnTo>
                    <a:pt x="37800" y="78700"/>
                  </a:lnTo>
                  <a:lnTo>
                    <a:pt x="0" y="95795"/>
                  </a:lnTo>
                  <a:lnTo>
                    <a:pt x="18900" y="104343"/>
                  </a:lnTo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280232" y="2161434"/>
            <a:ext cx="106680" cy="577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baseline="13888" sz="3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50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15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354989" y="1965245"/>
            <a:ext cx="255904" cy="339725"/>
            <a:chOff x="1354989" y="1965245"/>
            <a:chExt cx="255904" cy="339725"/>
          </a:xfrm>
        </p:grpSpPr>
        <p:sp>
          <p:nvSpPr>
            <p:cNvPr id="20" name="object 20"/>
            <p:cNvSpPr/>
            <p:nvPr/>
          </p:nvSpPr>
          <p:spPr>
            <a:xfrm>
              <a:off x="1375794" y="2252425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w="0" h="38100">
                  <a:moveTo>
                    <a:pt x="0" y="0"/>
                  </a:moveTo>
                  <a:lnTo>
                    <a:pt x="0" y="3780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56894" y="2290225"/>
              <a:ext cx="38100" cy="12700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0" y="0"/>
                  </a:moveTo>
                  <a:lnTo>
                    <a:pt x="37800" y="0"/>
                  </a:lnTo>
                </a:path>
                <a:path w="38100" h="12700">
                  <a:moveTo>
                    <a:pt x="6300" y="6299"/>
                  </a:moveTo>
                  <a:lnTo>
                    <a:pt x="31500" y="6299"/>
                  </a:lnTo>
                </a:path>
                <a:path w="38100" h="12700">
                  <a:moveTo>
                    <a:pt x="11025" y="12600"/>
                  </a:moveTo>
                  <a:lnTo>
                    <a:pt x="26775" y="12600"/>
                  </a:lnTo>
                </a:path>
              </a:pathLst>
            </a:custGeom>
            <a:ln w="354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71096" y="1967150"/>
              <a:ext cx="38100" cy="104775"/>
            </a:xfrm>
            <a:custGeom>
              <a:avLst/>
              <a:gdLst/>
              <a:ahLst/>
              <a:cxnLst/>
              <a:rect l="l" t="t" r="r" b="b"/>
              <a:pathLst>
                <a:path w="38100" h="104775">
                  <a:moveTo>
                    <a:pt x="18900" y="0"/>
                  </a:moveTo>
                  <a:lnTo>
                    <a:pt x="37800" y="10319"/>
                  </a:lnTo>
                  <a:lnTo>
                    <a:pt x="0" y="27414"/>
                  </a:lnTo>
                  <a:lnTo>
                    <a:pt x="37800" y="44509"/>
                  </a:lnTo>
                  <a:lnTo>
                    <a:pt x="0" y="61605"/>
                  </a:lnTo>
                  <a:lnTo>
                    <a:pt x="37800" y="78700"/>
                  </a:lnTo>
                  <a:lnTo>
                    <a:pt x="0" y="95795"/>
                  </a:lnTo>
                  <a:lnTo>
                    <a:pt x="18900" y="104343"/>
                  </a:lnTo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494433" y="1991333"/>
            <a:ext cx="106680" cy="577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baseline="13888" sz="3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50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1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584072" y="1918896"/>
            <a:ext cx="74930" cy="12065"/>
            <a:chOff x="1584072" y="1918896"/>
            <a:chExt cx="74930" cy="12065"/>
          </a:xfrm>
        </p:grpSpPr>
        <p:sp>
          <p:nvSpPr>
            <p:cNvPr id="25" name="object 25"/>
            <p:cNvSpPr/>
            <p:nvPr/>
          </p:nvSpPr>
          <p:spPr>
            <a:xfrm>
              <a:off x="1584957" y="191978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7822" y="0"/>
                  </a:moveTo>
                  <a:lnTo>
                    <a:pt x="2256" y="0"/>
                  </a:lnTo>
                  <a:lnTo>
                    <a:pt x="0" y="2256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2256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584957" y="191978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10078" y="5039"/>
                  </a:moveTo>
                  <a:lnTo>
                    <a:pt x="10078" y="2256"/>
                  </a:lnTo>
                  <a:lnTo>
                    <a:pt x="7822" y="0"/>
                  </a:lnTo>
                  <a:lnTo>
                    <a:pt x="5039" y="0"/>
                  </a:lnTo>
                  <a:lnTo>
                    <a:pt x="2256" y="0"/>
                  </a:lnTo>
                  <a:lnTo>
                    <a:pt x="0" y="2256"/>
                  </a:lnTo>
                  <a:lnTo>
                    <a:pt x="0" y="5039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5039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47958" y="191978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60">
                  <a:moveTo>
                    <a:pt x="7822" y="0"/>
                  </a:moveTo>
                  <a:lnTo>
                    <a:pt x="2256" y="0"/>
                  </a:lnTo>
                  <a:lnTo>
                    <a:pt x="0" y="2256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2256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47958" y="191978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60">
                  <a:moveTo>
                    <a:pt x="10078" y="5039"/>
                  </a:moveTo>
                  <a:lnTo>
                    <a:pt x="10078" y="2256"/>
                  </a:lnTo>
                  <a:lnTo>
                    <a:pt x="7822" y="0"/>
                  </a:lnTo>
                  <a:lnTo>
                    <a:pt x="5039" y="0"/>
                  </a:lnTo>
                  <a:lnTo>
                    <a:pt x="2256" y="0"/>
                  </a:lnTo>
                  <a:lnTo>
                    <a:pt x="0" y="2256"/>
                  </a:lnTo>
                  <a:lnTo>
                    <a:pt x="0" y="5039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5039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625191" y="1893690"/>
            <a:ext cx="133350" cy="577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baseline="13888" sz="300" spc="52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150" spc="35">
                <a:solidFill>
                  <a:srgbClr val="22373A"/>
                </a:solidFill>
                <a:latin typeface="Times New Roman"/>
                <a:cs typeface="Times New Roman"/>
              </a:rPr>
              <a:t>out</a:t>
            </a:r>
            <a:endParaRPr sz="1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68904" y="2027661"/>
            <a:ext cx="5060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9259" sz="900" spc="1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500" spc="10" i="1">
                <a:solidFill>
                  <a:srgbClr val="22373A"/>
                </a:solidFill>
                <a:latin typeface="Arial"/>
                <a:cs typeface="Arial"/>
              </a:rPr>
              <a:t>out</a:t>
            </a:r>
            <a:r>
              <a:rPr dirty="0" sz="500" spc="13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209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baseline="9259" sz="900" spc="3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22">
                <a:solidFill>
                  <a:srgbClr val="22373A"/>
                </a:solidFill>
                <a:latin typeface="Arial"/>
                <a:cs typeface="Arial"/>
              </a:rPr>
              <a:t>(1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209">
                <a:solidFill>
                  <a:srgbClr val="22373A"/>
                </a:solidFill>
                <a:latin typeface="Arial"/>
                <a:cs typeface="Arial"/>
              </a:rPr>
              <a:t>+</a:t>
            </a:r>
            <a:endParaRPr baseline="9259" sz="9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73538" y="2084641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8691" y="0"/>
                </a:lnTo>
              </a:path>
            </a:pathLst>
          </a:custGeom>
          <a:ln w="3682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460838" y="1917160"/>
            <a:ext cx="124460" cy="28003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25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3549306" y="2015012"/>
            <a:ext cx="19494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1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1111" sz="750" spc="22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baseline="-11111" sz="7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15981" y="2015012"/>
            <a:ext cx="1289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(2)</a:t>
            </a:r>
            <a:endParaRPr sz="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7294" y="2439181"/>
            <a:ext cx="3913504" cy="44386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Spoiler!</a:t>
            </a:r>
            <a:r>
              <a:rPr dirty="0" sz="6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L¨osungen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folgen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Folien.</a:t>
            </a:r>
            <a:r>
              <a:rPr dirty="0" sz="6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nicht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sicher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sind,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schauen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einfach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nach.</a:t>
            </a:r>
            <a:endParaRPr sz="600">
              <a:latin typeface="Arial"/>
              <a:cs typeface="Arial"/>
            </a:endParaRPr>
          </a:p>
          <a:p>
            <a:pPr marL="12700" marR="144145">
              <a:lnSpc>
                <a:spcPct val="94600"/>
              </a:lnSpc>
              <a:spcBef>
                <a:spcPts val="285"/>
              </a:spcBef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Info!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-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Besonders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Grenzfrequeznen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Ihre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weitere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Vorlesungzeit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(Filter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h¨ohrerer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Ordnung,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EMV)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hilfreich,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da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neben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simulativen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Best¨atigung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Ihrer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auch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theoretische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Rechenaufgaben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simulieren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so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Ihre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Rechnung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verifizieren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k¨onnen.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11391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0">
                <a:solidFill>
                  <a:srgbClr val="F9F9F9"/>
                </a:solidFill>
              </a:rPr>
              <a:t>Was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ist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LTspice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Historisches</a:t>
            </a:r>
            <a:endParaRPr sz="12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766202"/>
            <a:ext cx="3892550" cy="199643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Schaltungssimulation</a:t>
            </a:r>
            <a:r>
              <a:rPr dirty="0" sz="1100" spc="7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7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 b="1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Arial"/>
              <a:cs typeface="Arial"/>
            </a:endParaRPr>
          </a:p>
          <a:p>
            <a:pPr marL="289560" marR="387985" indent="-177165">
              <a:lnSpc>
                <a:spcPct val="118000"/>
              </a:lnSpc>
              <a:buAutoNum type="arabicPeriod"/>
              <a:tabLst>
                <a:tab pos="290195" algn="l"/>
              </a:tabLst>
            </a:pP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Viele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Programme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elektrischen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Schaltungssimulation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beruhen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Kernel</a:t>
            </a:r>
            <a:endParaRPr sz="1100">
              <a:latin typeface="Arial"/>
              <a:cs typeface="Arial"/>
            </a:endParaRPr>
          </a:p>
          <a:p>
            <a:pPr marL="289560" marR="48260" indent="-177165">
              <a:lnSpc>
                <a:spcPct val="118000"/>
              </a:lnSpc>
              <a:spcBef>
                <a:spcPts val="300"/>
              </a:spcBef>
              <a:buAutoNum type="arabicPeriod"/>
              <a:tabLst>
                <a:tab pos="290195" algn="l"/>
              </a:tabLst>
            </a:pP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bedeutet: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 Simulation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Program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with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Integrated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Circuit </a:t>
            </a:r>
            <a:r>
              <a:rPr dirty="0" sz="1100" spc="-2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Emphasis</a:t>
            </a:r>
            <a:endParaRPr sz="1100">
              <a:latin typeface="Arial"/>
              <a:cs typeface="Arial"/>
            </a:endParaRPr>
          </a:p>
          <a:p>
            <a:pPr marL="289560" marR="5080" indent="-177165">
              <a:lnSpc>
                <a:spcPct val="118000"/>
              </a:lnSpc>
              <a:spcBef>
                <a:spcPts val="300"/>
              </a:spcBef>
              <a:buAutoNum type="arabicPeriod"/>
              <a:tabLst>
                <a:tab pos="290195" algn="l"/>
              </a:tabLst>
            </a:pP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wurde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1973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University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California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at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Berkeley.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entwickelt</a:t>
            </a:r>
            <a:endParaRPr sz="1100">
              <a:latin typeface="Arial"/>
              <a:cs typeface="Arial"/>
            </a:endParaRPr>
          </a:p>
          <a:p>
            <a:pPr marL="289560" indent="-177800">
              <a:lnSpc>
                <a:spcPct val="100000"/>
              </a:lnSpc>
              <a:spcBef>
                <a:spcPts val="535"/>
              </a:spcBef>
              <a:buAutoNum type="arabicPeriod"/>
              <a:tabLst>
                <a:tab pos="290195" algn="l"/>
              </a:tabLst>
            </a:pP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“open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source”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Software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(kostenlos)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259080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40" b="1">
                <a:solidFill>
                  <a:srgbClr val="F9F9F9"/>
                </a:solidFill>
                <a:latin typeface="Arial"/>
                <a:cs typeface="Arial"/>
              </a:rPr>
              <a:t>OPV</a:t>
            </a:r>
            <a:r>
              <a:rPr dirty="0" sz="1200" spc="9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F9F9F9"/>
                </a:solidFill>
                <a:latin typeface="Arial"/>
                <a:cs typeface="Arial"/>
              </a:rPr>
              <a:t>Schaltungen</a:t>
            </a:r>
            <a:r>
              <a:rPr dirty="0" sz="1200" spc="9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35" b="1">
                <a:solidFill>
                  <a:srgbClr val="F9F9F9"/>
                </a:solidFill>
                <a:latin typeface="Arial"/>
                <a:cs typeface="Arial"/>
              </a:rPr>
              <a:t>-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130" b="1">
                <a:solidFill>
                  <a:srgbClr val="F9F9F9"/>
                </a:solidFill>
                <a:latin typeface="Arial"/>
                <a:cs typeface="Arial"/>
              </a:rPr>
              <a:t>L¨osung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30" b="1">
                <a:solidFill>
                  <a:srgbClr val="F9F9F9"/>
                </a:solidFill>
                <a:latin typeface="Arial"/>
                <a:cs typeface="Arial"/>
              </a:rPr>
              <a:t>transient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8091" y="6120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99" y="581766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8091" y="6968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999" y="779082"/>
            <a:ext cx="3887913" cy="20645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26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297497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40" b="1">
                <a:solidFill>
                  <a:srgbClr val="F9F9F9"/>
                </a:solidFill>
                <a:latin typeface="Arial"/>
                <a:cs typeface="Arial"/>
              </a:rPr>
              <a:t>OPV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F9F9F9"/>
                </a:solidFill>
                <a:latin typeface="Arial"/>
                <a:cs typeface="Arial"/>
              </a:rPr>
              <a:t>Schaltungen</a:t>
            </a:r>
            <a:r>
              <a:rPr dirty="0" sz="1200" spc="9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35" b="1">
                <a:solidFill>
                  <a:srgbClr val="F9F9F9"/>
                </a:solidFill>
                <a:latin typeface="Arial"/>
                <a:cs typeface="Arial"/>
              </a:rPr>
              <a:t>-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130" b="1">
                <a:solidFill>
                  <a:srgbClr val="F9F9F9"/>
                </a:solidFill>
                <a:latin typeface="Arial"/>
                <a:cs typeface="Arial"/>
              </a:rPr>
              <a:t>L¨osung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Grenzfrequenz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8091" y="6120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99" y="581766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8091" y="6968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999" y="779056"/>
            <a:ext cx="3887867" cy="207770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7295" y="1408224"/>
            <a:ext cx="194056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2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Simulation</a:t>
            </a:r>
            <a:r>
              <a:rPr dirty="0" sz="1400" spc="114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dirty="0" sz="1400" spc="-6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vs.</a:t>
            </a:r>
            <a:r>
              <a:rPr dirty="0" sz="1400" spc="28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dirty="0" sz="1400" spc="-4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Realit¨at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9995" y="1776457"/>
            <a:ext cx="3048635" cy="5080"/>
            <a:chOff x="779995" y="1776457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779995" y="1776457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46" y="0"/>
                  </a:lnTo>
                  <a:lnTo>
                    <a:pt x="30480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79995" y="1776457"/>
              <a:ext cx="1266190" cy="5080"/>
            </a:xfrm>
            <a:custGeom>
              <a:avLst/>
              <a:gdLst/>
              <a:ahLst/>
              <a:cxnLst/>
              <a:rect l="l" t="t" r="r" b="b"/>
              <a:pathLst>
                <a:path w="1266189" h="5080">
                  <a:moveTo>
                    <a:pt x="0" y="5060"/>
                  </a:moveTo>
                  <a:lnTo>
                    <a:pt x="0" y="0"/>
                  </a:lnTo>
                  <a:lnTo>
                    <a:pt x="1266128" y="0"/>
                  </a:lnTo>
                  <a:lnTo>
                    <a:pt x="126612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36906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solidFill>
                  <a:srgbClr val="F9F9F9"/>
                </a:solidFill>
              </a:rPr>
              <a:t>Wheatstone</a:t>
            </a:r>
            <a:r>
              <a:rPr dirty="0" sz="1200" spc="35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Bridge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21894" y="498002"/>
            <a:ext cx="3871595" cy="1480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18000"/>
              </a:lnSpc>
              <a:spcBef>
                <a:spcPts val="100"/>
              </a:spcBef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Wheatstone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Bridge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einfache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einen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Wiederstand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messen.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gilt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abgeglichen,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wenn </a:t>
            </a:r>
            <a:r>
              <a:rPr dirty="0" sz="1100" spc="-2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3888" sz="1200" spc="22" i="1">
                <a:solidFill>
                  <a:srgbClr val="22373A"/>
                </a:solidFill>
                <a:latin typeface="Arial"/>
                <a:cs typeface="Arial"/>
              </a:rPr>
              <a:t>AB 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keine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Spannng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anliegt.</a:t>
            </a:r>
            <a:endParaRPr sz="1100">
              <a:latin typeface="Arial"/>
              <a:cs typeface="Arial"/>
            </a:endParaRPr>
          </a:p>
          <a:p>
            <a:pPr marL="38100" marR="47625">
              <a:lnSpc>
                <a:spcPct val="118000"/>
              </a:lnSpc>
              <a:spcBef>
                <a:spcPts val="545"/>
              </a:spcBef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theoretische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Herleitung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nicht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ganz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trivial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(sp¨ater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mehr)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daher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m¨ochten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dieser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Stelle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Realit¨at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Aufwand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eines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praktischen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Aufbaus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Flexibilit¨at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Simulation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gegenu¨berstellen.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09814" y="2111706"/>
            <a:ext cx="960119" cy="872490"/>
            <a:chOff x="1809814" y="2111706"/>
            <a:chExt cx="960119" cy="872490"/>
          </a:xfrm>
        </p:grpSpPr>
        <p:sp>
          <p:nvSpPr>
            <p:cNvPr id="5" name="object 5"/>
            <p:cNvSpPr/>
            <p:nvPr/>
          </p:nvSpPr>
          <p:spPr>
            <a:xfrm>
              <a:off x="1850283" y="2118476"/>
              <a:ext cx="918210" cy="596265"/>
            </a:xfrm>
            <a:custGeom>
              <a:avLst/>
              <a:gdLst/>
              <a:ahLst/>
              <a:cxnLst/>
              <a:rect l="l" t="t" r="r" b="b"/>
              <a:pathLst>
                <a:path w="918210" h="596264">
                  <a:moveTo>
                    <a:pt x="0" y="0"/>
                  </a:moveTo>
                  <a:lnTo>
                    <a:pt x="0" y="0"/>
                  </a:lnTo>
                  <a:lnTo>
                    <a:pt x="432005" y="0"/>
                  </a:lnTo>
                </a:path>
                <a:path w="918210" h="596264">
                  <a:moveTo>
                    <a:pt x="432005" y="0"/>
                  </a:moveTo>
                  <a:lnTo>
                    <a:pt x="864010" y="0"/>
                  </a:lnTo>
                </a:path>
                <a:path w="918210" h="596264">
                  <a:moveTo>
                    <a:pt x="0" y="0"/>
                  </a:moveTo>
                  <a:lnTo>
                    <a:pt x="0" y="0"/>
                  </a:lnTo>
                  <a:lnTo>
                    <a:pt x="0" y="393124"/>
                  </a:lnTo>
                </a:path>
                <a:path w="918210" h="596264">
                  <a:moveTo>
                    <a:pt x="432005" y="0"/>
                  </a:moveTo>
                  <a:lnTo>
                    <a:pt x="432005" y="108001"/>
                  </a:lnTo>
                </a:path>
                <a:path w="918210" h="596264">
                  <a:moveTo>
                    <a:pt x="864010" y="0"/>
                  </a:moveTo>
                  <a:lnTo>
                    <a:pt x="864010" y="108001"/>
                  </a:lnTo>
                </a:path>
                <a:path w="918210" h="596264">
                  <a:moveTo>
                    <a:pt x="432005" y="108001"/>
                  </a:moveTo>
                  <a:lnTo>
                    <a:pt x="432005" y="108001"/>
                  </a:lnTo>
                  <a:lnTo>
                    <a:pt x="432005" y="164161"/>
                  </a:lnTo>
                </a:path>
                <a:path w="918210" h="596264">
                  <a:moveTo>
                    <a:pt x="432005" y="267843"/>
                  </a:moveTo>
                  <a:lnTo>
                    <a:pt x="432005" y="324003"/>
                  </a:lnTo>
                </a:path>
                <a:path w="918210" h="596264">
                  <a:moveTo>
                    <a:pt x="432005" y="540006"/>
                  </a:moveTo>
                  <a:lnTo>
                    <a:pt x="432005" y="540006"/>
                  </a:lnTo>
                  <a:lnTo>
                    <a:pt x="432005" y="596166"/>
                  </a:lnTo>
                </a:path>
                <a:path w="918210" h="596264">
                  <a:moveTo>
                    <a:pt x="432005" y="324003"/>
                  </a:moveTo>
                  <a:lnTo>
                    <a:pt x="432005" y="540006"/>
                  </a:lnTo>
                </a:path>
                <a:path w="918210" h="596264">
                  <a:moveTo>
                    <a:pt x="432005" y="432005"/>
                  </a:moveTo>
                  <a:lnTo>
                    <a:pt x="432005" y="432005"/>
                  </a:lnTo>
                  <a:lnTo>
                    <a:pt x="459005" y="432005"/>
                  </a:lnTo>
                </a:path>
                <a:path w="918210" h="596264">
                  <a:moveTo>
                    <a:pt x="459005" y="432005"/>
                  </a:moveTo>
                  <a:lnTo>
                    <a:pt x="486005" y="432005"/>
                  </a:lnTo>
                </a:path>
                <a:path w="918210" h="596264">
                  <a:moveTo>
                    <a:pt x="864010" y="324003"/>
                  </a:moveTo>
                  <a:lnTo>
                    <a:pt x="864010" y="540006"/>
                  </a:lnTo>
                </a:path>
                <a:path w="918210" h="596264">
                  <a:moveTo>
                    <a:pt x="864010" y="432005"/>
                  </a:moveTo>
                  <a:lnTo>
                    <a:pt x="864010" y="432005"/>
                  </a:lnTo>
                  <a:lnTo>
                    <a:pt x="891010" y="432005"/>
                  </a:lnTo>
                </a:path>
                <a:path w="918210" h="596264">
                  <a:moveTo>
                    <a:pt x="891010" y="432005"/>
                  </a:moveTo>
                  <a:lnTo>
                    <a:pt x="918011" y="432005"/>
                  </a:lnTo>
                </a:path>
                <a:path w="918210" h="596264">
                  <a:moveTo>
                    <a:pt x="864010" y="108001"/>
                  </a:moveTo>
                  <a:lnTo>
                    <a:pt x="864010" y="108001"/>
                  </a:lnTo>
                  <a:lnTo>
                    <a:pt x="864010" y="164161"/>
                  </a:lnTo>
                </a:path>
                <a:path w="918210" h="596264">
                  <a:moveTo>
                    <a:pt x="864010" y="267843"/>
                  </a:moveTo>
                  <a:lnTo>
                    <a:pt x="864010" y="324003"/>
                  </a:lnTo>
                </a:path>
                <a:path w="918210" h="596264">
                  <a:moveTo>
                    <a:pt x="864010" y="540006"/>
                  </a:moveTo>
                  <a:lnTo>
                    <a:pt x="864010" y="540006"/>
                  </a:lnTo>
                  <a:lnTo>
                    <a:pt x="864010" y="596166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45100" y="2113293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45100" y="2113293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50283" y="2589363"/>
              <a:ext cx="0" cy="393700"/>
            </a:xfrm>
            <a:custGeom>
              <a:avLst/>
              <a:gdLst/>
              <a:ahLst/>
              <a:cxnLst/>
              <a:rect l="l" t="t" r="r" b="b"/>
              <a:pathLst>
                <a:path w="0" h="393700">
                  <a:moveTo>
                    <a:pt x="0" y="0"/>
                  </a:moveTo>
                  <a:lnTo>
                    <a:pt x="0" y="393124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11402" y="2511601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5" h="78105">
                  <a:moveTo>
                    <a:pt x="77762" y="38881"/>
                  </a:moveTo>
                  <a:lnTo>
                    <a:pt x="74706" y="23746"/>
                  </a:lnTo>
                  <a:lnTo>
                    <a:pt x="66374" y="11387"/>
                  </a:lnTo>
                  <a:lnTo>
                    <a:pt x="54015" y="3055"/>
                  </a:lnTo>
                  <a:lnTo>
                    <a:pt x="38881" y="0"/>
                  </a:lnTo>
                  <a:lnTo>
                    <a:pt x="23746" y="3055"/>
                  </a:lnTo>
                  <a:lnTo>
                    <a:pt x="11387" y="11387"/>
                  </a:lnTo>
                  <a:lnTo>
                    <a:pt x="3055" y="23746"/>
                  </a:lnTo>
                  <a:lnTo>
                    <a:pt x="0" y="38881"/>
                  </a:lnTo>
                  <a:lnTo>
                    <a:pt x="3055" y="54015"/>
                  </a:lnTo>
                  <a:lnTo>
                    <a:pt x="11387" y="66374"/>
                  </a:lnTo>
                  <a:lnTo>
                    <a:pt x="23746" y="74707"/>
                  </a:lnTo>
                  <a:lnTo>
                    <a:pt x="38881" y="77762"/>
                  </a:lnTo>
                  <a:lnTo>
                    <a:pt x="54015" y="74707"/>
                  </a:lnTo>
                  <a:lnTo>
                    <a:pt x="66374" y="66374"/>
                  </a:lnTo>
                  <a:lnTo>
                    <a:pt x="74706" y="54015"/>
                  </a:lnTo>
                  <a:lnTo>
                    <a:pt x="77762" y="38881"/>
                  </a:lnTo>
                  <a:close/>
                </a:path>
                <a:path w="78105" h="78105">
                  <a:moveTo>
                    <a:pt x="38881" y="0"/>
                  </a:moveTo>
                  <a:lnTo>
                    <a:pt x="38881" y="777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82288" y="2818326"/>
              <a:ext cx="432434" cy="164465"/>
            </a:xfrm>
            <a:custGeom>
              <a:avLst/>
              <a:gdLst/>
              <a:ahLst/>
              <a:cxnLst/>
              <a:rect l="l" t="t" r="r" b="b"/>
              <a:pathLst>
                <a:path w="432435" h="164464">
                  <a:moveTo>
                    <a:pt x="0" y="0"/>
                  </a:moveTo>
                  <a:lnTo>
                    <a:pt x="0" y="56160"/>
                  </a:lnTo>
                </a:path>
                <a:path w="432435" h="164464">
                  <a:moveTo>
                    <a:pt x="0" y="56160"/>
                  </a:moveTo>
                  <a:lnTo>
                    <a:pt x="0" y="164161"/>
                  </a:lnTo>
                </a:path>
                <a:path w="432435" h="164464">
                  <a:moveTo>
                    <a:pt x="432005" y="0"/>
                  </a:moveTo>
                  <a:lnTo>
                    <a:pt x="432005" y="56160"/>
                  </a:lnTo>
                </a:path>
                <a:path w="432435" h="164464">
                  <a:moveTo>
                    <a:pt x="432005" y="56160"/>
                  </a:moveTo>
                  <a:lnTo>
                    <a:pt x="432005" y="164161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664080" y="2485594"/>
            <a:ext cx="16446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450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62848" y="2281119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4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1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119193" y="2269590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62848" y="2713125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5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2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119193" y="2701591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75517" y="2543711"/>
            <a:ext cx="67945" cy="13970"/>
            <a:chOff x="2275517" y="2543711"/>
            <a:chExt cx="67945" cy="13970"/>
          </a:xfrm>
        </p:grpSpPr>
        <p:sp>
          <p:nvSpPr>
            <p:cNvPr id="17" name="object 17"/>
            <p:cNvSpPr/>
            <p:nvPr/>
          </p:nvSpPr>
          <p:spPr>
            <a:xfrm>
              <a:off x="2277105" y="254529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277105" y="254529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331106" y="254529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331106" y="254529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327401" y="2489748"/>
            <a:ext cx="1631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450" spc="-5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707523" y="2543711"/>
            <a:ext cx="67945" cy="13970"/>
            <a:chOff x="2707523" y="2543711"/>
            <a:chExt cx="67945" cy="13970"/>
          </a:xfrm>
        </p:grpSpPr>
        <p:sp>
          <p:nvSpPr>
            <p:cNvPr id="23" name="object 23"/>
            <p:cNvSpPr/>
            <p:nvPr/>
          </p:nvSpPr>
          <p:spPr>
            <a:xfrm>
              <a:off x="2709110" y="254529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709110" y="254529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763111" y="254529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763111" y="254529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759402" y="2476740"/>
            <a:ext cx="16510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650" spc="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2345" sz="675" spc="7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endParaRPr baseline="-12345" sz="675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694853" y="2281119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4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1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551193" y="2269590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3</a:t>
            </a:r>
            <a:endParaRPr sz="4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694853" y="2713125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5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2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551193" y="2701591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4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830842" y="2982487"/>
            <a:ext cx="902969" cy="55244"/>
            <a:chOff x="1830842" y="2982487"/>
            <a:chExt cx="902969" cy="55244"/>
          </a:xfrm>
        </p:grpSpPr>
        <p:sp>
          <p:nvSpPr>
            <p:cNvPr id="33" name="object 33"/>
            <p:cNvSpPr/>
            <p:nvPr/>
          </p:nvSpPr>
          <p:spPr>
            <a:xfrm>
              <a:off x="1850283" y="2982487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830842" y="3021368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282288" y="2982487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262847" y="3021368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714294" y="2982487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694853" y="3021368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70" y="76375"/>
            <a:ext cx="81788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5" b="1">
                <a:solidFill>
                  <a:srgbClr val="F9F9F9"/>
                </a:solidFill>
                <a:latin typeface="Arial"/>
                <a:cs typeface="Arial"/>
              </a:rPr>
              <a:t>Experiment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294" y="498002"/>
            <a:ext cx="3879850" cy="619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jetzt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1100" spc="1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Aufbau 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”live”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analysieren.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Beachtet,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komplexer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einleitenden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schematischen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Aufbau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wie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immer.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158562"/>
            <a:ext cx="1943973" cy="1457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pc="-5"/>
              <a:t>Leitet</a:t>
            </a:r>
            <a:r>
              <a:rPr dirty="0" spc="90"/>
              <a:t> </a:t>
            </a:r>
            <a:r>
              <a:rPr dirty="0" spc="-85"/>
              <a:t>aus</a:t>
            </a:r>
            <a:r>
              <a:rPr dirty="0" spc="85"/>
              <a:t> </a:t>
            </a:r>
            <a:r>
              <a:rPr dirty="0" spc="-50"/>
              <a:t>der</a:t>
            </a:r>
            <a:r>
              <a:rPr dirty="0" spc="85"/>
              <a:t> </a:t>
            </a:r>
            <a:r>
              <a:rPr dirty="0" spc="-75"/>
              <a:t>gemessenen</a:t>
            </a:r>
            <a:r>
              <a:rPr dirty="0" spc="85"/>
              <a:t> </a:t>
            </a:r>
            <a:r>
              <a:rPr dirty="0" spc="-60"/>
              <a:t>Spannung</a:t>
            </a:r>
            <a:r>
              <a:rPr dirty="0" spc="90"/>
              <a:t> </a:t>
            </a:r>
            <a:r>
              <a:rPr dirty="0" spc="-60"/>
              <a:t>den</a:t>
            </a:r>
            <a:r>
              <a:rPr dirty="0" spc="85"/>
              <a:t> </a:t>
            </a:r>
            <a:r>
              <a:rPr dirty="0" spc="-40"/>
              <a:t>Wiederstandswert </a:t>
            </a:r>
            <a:r>
              <a:rPr dirty="0" spc="-290"/>
              <a:t> </a:t>
            </a:r>
            <a:r>
              <a:rPr dirty="0" spc="-30"/>
              <a:t>her.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29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2700"/>
              </a:lnSpc>
              <a:spcBef>
                <a:spcPts val="90"/>
              </a:spcBef>
            </a:pPr>
            <a:r>
              <a:rPr dirty="0" spc="-40">
                <a:hlinkClick r:id="rId2" action="ppaction://hlinksldjump"/>
              </a:rPr>
              <a:t>Verwendung</a:t>
            </a:r>
            <a:r>
              <a:rPr dirty="0" spc="120">
                <a:hlinkClick r:id="rId2" action="ppaction://hlinksldjump"/>
              </a:rPr>
              <a:t> </a:t>
            </a:r>
            <a:r>
              <a:rPr dirty="0" spc="175">
                <a:hlinkClick r:id="rId2" action="ppaction://hlinksldjump"/>
              </a:rPr>
              <a:t>&amp;</a:t>
            </a:r>
            <a:r>
              <a:rPr dirty="0" spc="125">
                <a:hlinkClick r:id="rId2" action="ppaction://hlinksldjump"/>
              </a:rPr>
              <a:t> </a:t>
            </a:r>
            <a:r>
              <a:rPr dirty="0" spc="-15">
                <a:hlinkClick r:id="rId2" action="ppaction://hlinksldjump"/>
              </a:rPr>
              <a:t>Modellierung</a:t>
            </a:r>
            <a:r>
              <a:rPr dirty="0" spc="125">
                <a:hlinkClick r:id="rId2" action="ppaction://hlinksldjump"/>
              </a:rPr>
              <a:t> </a:t>
            </a:r>
            <a:r>
              <a:rPr dirty="0" spc="-30">
                <a:hlinkClick r:id="rId2" action="ppaction://hlinksldjump"/>
              </a:rPr>
              <a:t>realer </a:t>
            </a:r>
            <a:r>
              <a:rPr dirty="0" spc="-375"/>
              <a:t> </a:t>
            </a:r>
            <a:r>
              <a:rPr dirty="0" spc="-10">
                <a:hlinkClick r:id="rId2" action="ppaction://hlinksldjump"/>
              </a:rPr>
              <a:t>Bauteile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9995" y="1907406"/>
            <a:ext cx="3048635" cy="5080"/>
            <a:chOff x="779995" y="1907406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779995" y="1907406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46" y="0"/>
                  </a:lnTo>
                  <a:lnTo>
                    <a:pt x="30480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79995" y="1907406"/>
              <a:ext cx="1360170" cy="5080"/>
            </a:xfrm>
            <a:custGeom>
              <a:avLst/>
              <a:gdLst/>
              <a:ahLst/>
              <a:cxnLst/>
              <a:rect l="l" t="t" r="r" b="b"/>
              <a:pathLst>
                <a:path w="1360170" h="5080">
                  <a:moveTo>
                    <a:pt x="0" y="5060"/>
                  </a:moveTo>
                  <a:lnTo>
                    <a:pt x="0" y="0"/>
                  </a:lnTo>
                  <a:lnTo>
                    <a:pt x="1359891" y="0"/>
                  </a:lnTo>
                  <a:lnTo>
                    <a:pt x="135989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8840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solidFill>
                  <a:srgbClr val="F9F9F9"/>
                </a:solidFill>
              </a:rPr>
              <a:t>Reale</a:t>
            </a:r>
            <a:r>
              <a:rPr dirty="0" sz="1200" spc="85">
                <a:solidFill>
                  <a:srgbClr val="F9F9F9"/>
                </a:solidFill>
              </a:rPr>
              <a:t> </a:t>
            </a:r>
            <a:r>
              <a:rPr dirty="0" sz="1200" spc="-25">
                <a:solidFill>
                  <a:srgbClr val="F9F9F9"/>
                </a:solidFill>
              </a:rPr>
              <a:t>Bauteile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modellieren</a:t>
            </a:r>
            <a:endParaRPr sz="12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498002"/>
            <a:ext cx="3913504" cy="2614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46685">
              <a:lnSpc>
                <a:spcPct val="118000"/>
              </a:lnSpc>
              <a:spcBef>
                <a:spcPts val="100"/>
              </a:spcBef>
            </a:pP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wunderbare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Simulationsumgebung, allerdings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1100" spc="-2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Standardbibliothek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hauseigenen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Bauteile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Linear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Technology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begrenzt.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8000"/>
              </a:lnSpc>
              <a:spcBef>
                <a:spcPts val="545"/>
              </a:spcBef>
            </a:pP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Oftmals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3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1100" spc="-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jedoch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notwending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zu </a:t>
            </a:r>
            <a:r>
              <a:rPr dirty="0" sz="1100" spc="-2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verwenden,</a:t>
            </a:r>
            <a:r>
              <a:rPr dirty="0" sz="1100" spc="1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11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einfach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verfu¨gbar</a:t>
            </a:r>
            <a:r>
              <a:rPr dirty="0" sz="1100" spc="1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ist.</a:t>
            </a:r>
            <a:r>
              <a:rPr dirty="0" sz="1100" spc="2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Als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Beispiel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dafu¨r</a:t>
            </a:r>
            <a:r>
              <a:rPr dirty="0" sz="11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m¨ochten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gerne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einen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TS912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modellieren.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Dieser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Transistor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leicht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beschaffbar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gu¨nstig.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sz="1100" spc="-15" b="1">
                <a:solidFill>
                  <a:srgbClr val="22373A"/>
                </a:solidFill>
                <a:latin typeface="Arial"/>
                <a:cs typeface="Arial"/>
              </a:rPr>
              <a:t>Dazu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 b="1">
                <a:solidFill>
                  <a:srgbClr val="22373A"/>
                </a:solidFill>
                <a:latin typeface="Arial"/>
                <a:cs typeface="Arial"/>
              </a:rPr>
              <a:t>gehen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5" b="1">
                <a:solidFill>
                  <a:srgbClr val="22373A"/>
                </a:solidFill>
                <a:latin typeface="Arial"/>
                <a:cs typeface="Arial"/>
              </a:rPr>
              <a:t>3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 b="1">
                <a:solidFill>
                  <a:srgbClr val="22373A"/>
                </a:solidFill>
                <a:latin typeface="Arial"/>
                <a:cs typeface="Arial"/>
              </a:rPr>
              <a:t>Schritten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 b="1">
                <a:solidFill>
                  <a:srgbClr val="22373A"/>
                </a:solidFill>
                <a:latin typeface="Arial"/>
                <a:cs typeface="Arial"/>
              </a:rPr>
              <a:t>vor:</a:t>
            </a:r>
            <a:endParaRPr sz="1100">
              <a:latin typeface="Arial"/>
              <a:cs typeface="Arial"/>
            </a:endParaRPr>
          </a:p>
          <a:p>
            <a:pPr marL="289560" marR="553720" indent="-177165">
              <a:lnSpc>
                <a:spcPct val="118000"/>
              </a:lnSpc>
              <a:spcBef>
                <a:spcPts val="595"/>
              </a:spcBef>
              <a:buAutoNum type="arabicPeriod"/>
              <a:tabLst>
                <a:tab pos="290195" algn="l"/>
              </a:tabLst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suchen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Internet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 b="1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model</a:t>
            </a:r>
            <a:r>
              <a:rPr dirty="0" sz="11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eines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Herstellers</a:t>
            </a:r>
            <a:endParaRPr sz="1100">
              <a:latin typeface="Arial"/>
              <a:cs typeface="Arial"/>
            </a:endParaRPr>
          </a:p>
          <a:p>
            <a:pPr marL="289560" indent="-177800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290195" algn="l"/>
              </a:tabLst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erstellen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subcircuit</a:t>
            </a:r>
            <a:r>
              <a:rPr dirty="0" sz="11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unserer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Bibliothek</a:t>
            </a:r>
            <a:endParaRPr sz="1100">
              <a:latin typeface="Arial"/>
              <a:cs typeface="Arial"/>
            </a:endParaRPr>
          </a:p>
          <a:p>
            <a:pPr marL="289560" indent="-177800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290195" algn="l"/>
              </a:tabLst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erstellen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Symbol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70" y="76375"/>
            <a:ext cx="136271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5" b="1">
                <a:solidFill>
                  <a:srgbClr val="F9F9F9"/>
                </a:solidFill>
                <a:latin typeface="Arial"/>
                <a:cs typeface="Arial"/>
              </a:rPr>
              <a:t>TS912</a:t>
            </a:r>
            <a:r>
              <a:rPr dirty="0" sz="1200" spc="8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35" b="1">
                <a:solidFill>
                  <a:srgbClr val="F9F9F9"/>
                </a:solidFill>
                <a:latin typeface="Arial"/>
                <a:cs typeface="Arial"/>
              </a:rPr>
              <a:t>-</a:t>
            </a:r>
            <a:r>
              <a:rPr dirty="0" sz="1200" spc="8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60" b="1">
                <a:solidFill>
                  <a:srgbClr val="F9F9F9"/>
                </a:solidFill>
                <a:latin typeface="Arial"/>
                <a:cs typeface="Arial"/>
              </a:rPr>
              <a:t>Recherche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294" y="498002"/>
            <a:ext cx="3719829" cy="619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8585">
              <a:lnSpc>
                <a:spcPct val="118000"/>
              </a:lnSpc>
              <a:spcBef>
                <a:spcPts val="100"/>
              </a:spcBef>
            </a:pP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einfache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Recherche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uns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Hersteller,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zum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Beispiel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ST.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-15">
                <a:solidFill>
                  <a:srgbClr val="22373A"/>
                </a:solidFill>
                <a:latin typeface="Arial"/>
                <a:cs typeface="Arial"/>
                <a:hlinkClick r:id="rId2"/>
              </a:rPr>
              <a:t>https://www.st.com/en/amplifiers-and-comparators/ts912.html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5914" y="1352142"/>
            <a:ext cx="3895725" cy="1333500"/>
            <a:chOff x="435914" y="1352142"/>
            <a:chExt cx="3895725" cy="13335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914" y="1663534"/>
              <a:ext cx="1944034" cy="7101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7739" y="1352142"/>
              <a:ext cx="1943874" cy="133294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31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41478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solidFill>
                  <a:srgbClr val="F9F9F9"/>
                </a:solidFill>
              </a:rPr>
              <a:t>Subscircuit</a:t>
            </a:r>
            <a:r>
              <a:rPr dirty="0" sz="1200" spc="4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erstellen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47294" y="498002"/>
            <a:ext cx="3913504" cy="1184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Model</a:t>
            </a:r>
            <a:r>
              <a:rPr dirty="0" sz="1100" spc="2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einfache</a:t>
            </a:r>
            <a:r>
              <a:rPr dirty="0" sz="1100" spc="1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Text-Datei,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1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einfach</a:t>
            </a:r>
            <a:r>
              <a:rPr dirty="0" sz="1100" spc="20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eingebunden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kann.</a:t>
            </a:r>
            <a:r>
              <a:rPr dirty="0" sz="1100" spc="1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Kopiert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subcircuit</a:t>
            </a:r>
            <a:r>
              <a:rPr dirty="0" sz="11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dazu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Text-Datei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1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Endung</a:t>
            </a:r>
            <a:r>
              <a:rPr dirty="0" sz="1100" spc="1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.sub</a:t>
            </a:r>
            <a:r>
              <a:rPr dirty="0" sz="1100" spc="1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22373A"/>
                </a:solidFill>
                <a:latin typeface="Arial"/>
                <a:cs typeface="Arial"/>
              </a:rPr>
              <a:t>TS912.sub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 speichert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diese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Ordner:</a:t>
            </a:r>
            <a:endParaRPr sz="1100">
              <a:latin typeface="Arial"/>
              <a:cs typeface="Arial"/>
            </a:endParaRPr>
          </a:p>
          <a:p>
            <a:pPr marL="289560" indent="-153670">
              <a:lnSpc>
                <a:spcPct val="100000"/>
              </a:lnSpc>
              <a:spcBef>
                <a:spcPts val="745"/>
              </a:spcBef>
              <a:buAutoNum type="arabicPeriod"/>
              <a:tabLst>
                <a:tab pos="290195" algn="l"/>
              </a:tabLst>
            </a:pP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Windows</a:t>
            </a:r>
            <a:r>
              <a:rPr dirty="0" sz="8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0" b="1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8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215" b="1">
                <a:solidFill>
                  <a:srgbClr val="22373A"/>
                </a:solidFill>
                <a:latin typeface="Arial"/>
                <a:cs typeface="Arial"/>
              </a:rPr>
              <a:t>/</a:t>
            </a:r>
            <a:r>
              <a:rPr dirty="0" sz="8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0" b="1">
                <a:solidFill>
                  <a:srgbClr val="22373A"/>
                </a:solidFill>
                <a:latin typeface="Arial"/>
                <a:cs typeface="Arial"/>
              </a:rPr>
              <a:t>lib</a:t>
            </a:r>
            <a:r>
              <a:rPr dirty="0" sz="8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215" b="1">
                <a:solidFill>
                  <a:srgbClr val="22373A"/>
                </a:solidFill>
                <a:latin typeface="Arial"/>
                <a:cs typeface="Arial"/>
              </a:rPr>
              <a:t>/</a:t>
            </a:r>
            <a:r>
              <a:rPr dirty="0" sz="8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65" b="1">
                <a:solidFill>
                  <a:srgbClr val="22373A"/>
                </a:solidFill>
                <a:latin typeface="Arial"/>
                <a:cs typeface="Arial"/>
              </a:rPr>
              <a:t>sub</a:t>
            </a:r>
            <a:endParaRPr sz="800">
              <a:latin typeface="Arial"/>
              <a:cs typeface="Arial"/>
            </a:endParaRPr>
          </a:p>
          <a:p>
            <a:pPr marL="289560" indent="-153670">
              <a:lnSpc>
                <a:spcPct val="100000"/>
              </a:lnSpc>
              <a:spcBef>
                <a:spcPts val="229"/>
              </a:spcBef>
              <a:buAutoNum type="arabicPeriod"/>
              <a:tabLst>
                <a:tab pos="290195" algn="l"/>
              </a:tabLst>
            </a:pP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MacOS</a:t>
            </a:r>
            <a:r>
              <a:rPr dirty="0" sz="800" spc="1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22373A"/>
                </a:solidFill>
                <a:latin typeface="Arial"/>
                <a:cs typeface="Arial"/>
              </a:rPr>
              <a:t>/Users/”user”/Library/ApplicationSupport/LTspice/lib/sub</a:t>
            </a:r>
            <a:r>
              <a:rPr dirty="0" sz="800" spc="-5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773781"/>
            <a:ext cx="1944009" cy="13593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780539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solidFill>
                  <a:srgbClr val="F9F9F9"/>
                </a:solidFill>
              </a:rPr>
              <a:t>LTSpice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 spc="-55">
                <a:solidFill>
                  <a:srgbClr val="F9F9F9"/>
                </a:solidFill>
              </a:rPr>
              <a:t>Symbol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erstellen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421957" y="498015"/>
            <a:ext cx="3678554" cy="96901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214629" indent="-177165">
              <a:lnSpc>
                <a:spcPct val="100000"/>
              </a:lnSpc>
              <a:spcBef>
                <a:spcPts val="635"/>
              </a:spcBef>
              <a:buAutoNum type="arabicPeriod"/>
              <a:tabLst>
                <a:tab pos="215265" algn="l"/>
              </a:tabLst>
            </a:pPr>
            <a:r>
              <a:rPr dirty="0" sz="1100" spc="-275">
                <a:solidFill>
                  <a:srgbClr val="22373A"/>
                </a:solidFill>
                <a:latin typeface="Arial"/>
                <a:cs typeface="Arial"/>
              </a:rPr>
              <a:t>O</a:t>
            </a:r>
            <a:r>
              <a:rPr dirty="0" baseline="12626" sz="1650" spc="-412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baseline="12626" sz="1650" spc="-39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ffnet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geht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New,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dann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ASCII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file</a:t>
            </a:r>
            <a:endParaRPr sz="1100">
              <a:latin typeface="Arial"/>
              <a:cs typeface="Arial"/>
            </a:endParaRPr>
          </a:p>
          <a:p>
            <a:pPr marL="214629" indent="-177165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215265" algn="l"/>
              </a:tabLst>
            </a:pP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Kopiert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Inhalt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eures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Modells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endParaRPr sz="1100">
              <a:latin typeface="Arial"/>
              <a:cs typeface="Arial"/>
            </a:endParaRPr>
          </a:p>
          <a:p>
            <a:pPr marL="214629" indent="-177165">
              <a:lnSpc>
                <a:spcPct val="100000"/>
              </a:lnSpc>
              <a:spcBef>
                <a:spcPts val="535"/>
              </a:spcBef>
              <a:buAutoNum type="arabicPeriod"/>
              <a:tabLst>
                <a:tab pos="215265" algn="l"/>
              </a:tabLst>
            </a:pP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Dann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rechtem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Maustaste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.subckt</a:t>
            </a:r>
            <a:endParaRPr sz="1100">
              <a:latin typeface="Arial"/>
              <a:cs typeface="Arial"/>
            </a:endParaRPr>
          </a:p>
          <a:p>
            <a:pPr marL="214629" indent="-177165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215265" algn="l"/>
              </a:tabLst>
            </a:pP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”Create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Symbol”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573164"/>
            <a:ext cx="2332720" cy="14032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33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62966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0">
                <a:solidFill>
                  <a:srgbClr val="F9F9F9"/>
                </a:solidFill>
              </a:rPr>
              <a:t>Was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ist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LTspice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5">
                <a:solidFill>
                  <a:srgbClr val="F9F9F9"/>
                </a:solidFill>
              </a:rPr>
              <a:t>Wie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25">
                <a:solidFill>
                  <a:srgbClr val="F9F9F9"/>
                </a:solidFill>
              </a:rPr>
              <a:t>funktioniert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55">
                <a:solidFill>
                  <a:srgbClr val="F9F9F9"/>
                </a:solidFill>
              </a:rPr>
              <a:t>eine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Simulation?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47294" y="429765"/>
            <a:ext cx="363347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klassischen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Programm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erfolgt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Eingabe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14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Netzliste.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968" y="1033252"/>
            <a:ext cx="2464067" cy="86627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7294" y="2097694"/>
            <a:ext cx="3789045" cy="1015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Netzliste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repr¨asentiert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entsprechend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Knoten-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Maschenregel,</a:t>
            </a:r>
            <a:endParaRPr sz="1100">
              <a:latin typeface="Arial"/>
              <a:cs typeface="Arial"/>
            </a:endParaRPr>
          </a:p>
          <a:p>
            <a:pPr marL="12700" marR="37465">
              <a:lnSpc>
                <a:spcPct val="118000"/>
              </a:lnSpc>
            </a:pP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Viele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moderne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Simulationsprogramme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bieten</a:t>
            </a:r>
            <a:r>
              <a:rPr dirty="0" sz="11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Nutzer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jedoch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grafische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Bedienoberfl¨ache.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So</a:t>
            </a:r>
            <a:r>
              <a:rPr dirty="0" sz="1100" spc="-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auch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diesem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Labor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verwendete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Programm,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 b="1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50" b="1">
                <a:solidFill>
                  <a:srgbClr val="22373A"/>
                </a:solidFill>
                <a:latin typeface="Arial"/>
                <a:cs typeface="Arial"/>
              </a:rPr>
              <a:t>XVII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1380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solidFill>
                  <a:srgbClr val="F9F9F9"/>
                </a:solidFill>
              </a:rPr>
              <a:t>LTSpice</a:t>
            </a:r>
            <a:r>
              <a:rPr dirty="0" sz="1200" spc="90">
                <a:solidFill>
                  <a:srgbClr val="F9F9F9"/>
                </a:solidFill>
              </a:rPr>
              <a:t> </a:t>
            </a:r>
            <a:r>
              <a:rPr dirty="0" sz="1200" spc="-55">
                <a:solidFill>
                  <a:srgbClr val="F9F9F9"/>
                </a:solidFill>
              </a:rPr>
              <a:t>Symbol</a:t>
            </a:r>
            <a:r>
              <a:rPr dirty="0" sz="1200" spc="9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modellieren</a:t>
            </a:r>
            <a:r>
              <a:rPr dirty="0" sz="1200" spc="85">
                <a:solidFill>
                  <a:srgbClr val="F9F9F9"/>
                </a:solidFill>
              </a:rPr>
              <a:t> </a:t>
            </a:r>
            <a:r>
              <a:rPr dirty="0" sz="1200" spc="-10">
                <a:solidFill>
                  <a:srgbClr val="F9F9F9"/>
                </a:solidFill>
              </a:rPr>
              <a:t>1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47294" y="498002"/>
            <a:ext cx="3827779" cy="1212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Nun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14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Zeichentool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kreativ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werden.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Wichtig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ist, </a:t>
            </a: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Symbol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Attribute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korrekt</a:t>
            </a:r>
            <a:r>
              <a:rPr dirty="0" sz="1100" spc="2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einstellt.</a:t>
            </a:r>
            <a:r>
              <a:rPr dirty="0" sz="1100" spc="25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kommt</a:t>
            </a:r>
            <a:r>
              <a:rPr dirty="0" sz="1100" spc="2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dirty="0" sz="1100" spc="-2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Attribut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Dialog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14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1100" spc="-1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(Edit 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Attributes)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.Die</a:t>
            </a:r>
            <a:r>
              <a:rPr dirty="0" sz="1100" spc="2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Pin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Nummerierung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5">
                <a:solidFill>
                  <a:srgbClr val="22373A"/>
                </a:solidFill>
                <a:latin typeface="Arial"/>
                <a:cs typeface="Arial"/>
              </a:rPr>
              <a:t>muss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subcircuit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u¨bereinstimmen,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klickt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rechten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Maustate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Pin.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Benamung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 der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Pins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natu¨rlich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auch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¨andern.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752209"/>
            <a:ext cx="2332817" cy="170379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34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1380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solidFill>
                  <a:srgbClr val="F9F9F9"/>
                </a:solidFill>
              </a:rPr>
              <a:t>LTSpice</a:t>
            </a:r>
            <a:r>
              <a:rPr dirty="0" sz="1200" spc="90">
                <a:solidFill>
                  <a:srgbClr val="F9F9F9"/>
                </a:solidFill>
              </a:rPr>
              <a:t> </a:t>
            </a:r>
            <a:r>
              <a:rPr dirty="0" sz="1200" spc="-55">
                <a:solidFill>
                  <a:srgbClr val="F9F9F9"/>
                </a:solidFill>
              </a:rPr>
              <a:t>Symbol</a:t>
            </a:r>
            <a:r>
              <a:rPr dirty="0" sz="1200" spc="9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modellieren</a:t>
            </a:r>
            <a:r>
              <a:rPr dirty="0" sz="1200" spc="85">
                <a:solidFill>
                  <a:srgbClr val="F9F9F9"/>
                </a:solidFill>
              </a:rPr>
              <a:t> </a:t>
            </a:r>
            <a:r>
              <a:rPr dirty="0" sz="1200" spc="-10">
                <a:solidFill>
                  <a:srgbClr val="F9F9F9"/>
                </a:solidFill>
              </a:rPr>
              <a:t>2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47294" y="498002"/>
            <a:ext cx="3913504" cy="619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Zudem </a:t>
            </a:r>
            <a:r>
              <a:rPr dirty="0" sz="1100" spc="-135">
                <a:solidFill>
                  <a:srgbClr val="22373A"/>
                </a:solidFill>
                <a:latin typeface="Arial"/>
                <a:cs typeface="Arial"/>
              </a:rPr>
              <a:t>mu¨ssen</a:t>
            </a:r>
            <a:r>
              <a:rPr dirty="0" sz="1100" spc="-1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Bezug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zum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subcircuit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definieren.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Dazu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setzt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Variable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ModelFile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unser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zuvor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gespeichertes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File.</a:t>
            </a:r>
            <a:r>
              <a:rPr dirty="0" sz="1100" spc="1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(TS912.sub)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193226"/>
            <a:ext cx="2332817" cy="197641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35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30302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0">
                <a:solidFill>
                  <a:srgbClr val="F9F9F9"/>
                </a:solidFill>
              </a:rPr>
              <a:t>Bauteil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verwenden</a:t>
            </a:r>
            <a:endParaRPr sz="12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529639"/>
            <a:ext cx="3869054" cy="23704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haben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nun: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289560" indent="-177800">
              <a:lnSpc>
                <a:spcPct val="100000"/>
              </a:lnSpc>
              <a:buAutoNum type="arabicPeriod"/>
              <a:tabLst>
                <a:tab pos="290195" algn="l"/>
              </a:tabLst>
            </a:pP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subcircuit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heruntergeladen</a:t>
            </a:r>
            <a:endParaRPr sz="1100">
              <a:latin typeface="Arial"/>
              <a:cs typeface="Arial"/>
            </a:endParaRPr>
          </a:p>
          <a:p>
            <a:pPr marL="289560" marR="5080" indent="-177165">
              <a:lnSpc>
                <a:spcPct val="118000"/>
              </a:lnSpc>
              <a:spcBef>
                <a:spcPts val="300"/>
              </a:spcBef>
              <a:buAutoNum type="arabicPeriod"/>
              <a:tabLst>
                <a:tab pos="290195" algn="l"/>
              </a:tabLst>
            </a:pP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Ihn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unter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Namen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TS912.sub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5" b="1">
                <a:solidFill>
                  <a:srgbClr val="22373A"/>
                </a:solidFill>
                <a:latin typeface="Arial"/>
                <a:cs typeface="Arial"/>
              </a:rPr>
              <a:t>sub</a:t>
            </a:r>
            <a:r>
              <a:rPr dirty="0" sz="11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Ordner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gespeichert</a:t>
            </a:r>
            <a:endParaRPr sz="1100">
              <a:latin typeface="Arial"/>
              <a:cs typeface="Arial"/>
            </a:endParaRPr>
          </a:p>
          <a:p>
            <a:pPr marL="289560" indent="-177800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290195" algn="l"/>
              </a:tabLst>
            </a:pP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subscircuit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Symbol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erstellt</a:t>
            </a:r>
            <a:endParaRPr sz="1100">
              <a:latin typeface="Arial"/>
              <a:cs typeface="Arial"/>
            </a:endParaRPr>
          </a:p>
          <a:p>
            <a:pPr marL="289560" indent="-177800">
              <a:lnSpc>
                <a:spcPct val="100000"/>
              </a:lnSpc>
              <a:spcBef>
                <a:spcPts val="535"/>
              </a:spcBef>
              <a:buAutoNum type="arabicPeriod"/>
              <a:tabLst>
                <a:tab pos="290195" algn="l"/>
              </a:tabLst>
            </a:pP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Dieses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Symbol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angepasst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zum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subcircuit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verlinkt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Jetzt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k¨onnen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14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Bauteileditor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(F2)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14">
                <a:solidFill>
                  <a:srgbClr val="22373A"/>
                </a:solidFill>
                <a:latin typeface="Arial"/>
                <a:cs typeface="Arial"/>
              </a:rPr>
              <a:t>Menu¨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100" spc="-30" b="1">
                <a:solidFill>
                  <a:srgbClr val="22373A"/>
                </a:solidFill>
                <a:latin typeface="Arial"/>
                <a:cs typeface="Arial"/>
              </a:rPr>
              <a:t>AutoGenerated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unseren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TS912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laden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verwenden.</a:t>
            </a:r>
            <a:endParaRPr sz="1100">
              <a:latin typeface="Arial"/>
              <a:cs typeface="Arial"/>
            </a:endParaRPr>
          </a:p>
          <a:p>
            <a:pPr marL="12700" marR="136525">
              <a:lnSpc>
                <a:spcPct val="118000"/>
              </a:lnSpc>
              <a:spcBef>
                <a:spcPts val="545"/>
              </a:spcBef>
            </a:pPr>
            <a:r>
              <a:rPr dirty="0" sz="1100" spc="5" b="1">
                <a:solidFill>
                  <a:srgbClr val="22373A"/>
                </a:solidFill>
                <a:latin typeface="Arial"/>
                <a:cs typeface="Arial"/>
              </a:rPr>
              <a:t>Hint:</a:t>
            </a:r>
            <a:r>
              <a:rPr dirty="0" sz="1100" spc="2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 b="1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22373A"/>
                </a:solidFill>
                <a:latin typeface="Arial"/>
                <a:cs typeface="Arial"/>
              </a:rPr>
              <a:t>Mac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20" b="1">
                <a:solidFill>
                  <a:srgbClr val="22373A"/>
                </a:solidFill>
                <a:latin typeface="Arial"/>
                <a:cs typeface="Arial"/>
              </a:rPr>
              <a:t>mu¨sst</a:t>
            </a:r>
            <a:r>
              <a:rPr dirty="0" sz="1100" spc="-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 b="1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Erstellen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einmal </a:t>
            </a:r>
            <a:r>
              <a:rPr dirty="0" sz="1100" spc="-2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 b="1">
                <a:solidFill>
                  <a:srgbClr val="22373A"/>
                </a:solidFill>
                <a:latin typeface="Arial"/>
                <a:cs typeface="Arial"/>
              </a:rPr>
              <a:t>neu</a:t>
            </a:r>
            <a:r>
              <a:rPr dirty="0" sz="1100" spc="8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22373A"/>
                </a:solidFill>
                <a:latin typeface="Arial"/>
                <a:cs typeface="Arial"/>
              </a:rPr>
              <a:t>starten.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7295" y="1408224"/>
            <a:ext cx="275844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Projekt</a:t>
            </a:r>
            <a:r>
              <a:rPr dirty="0" sz="1400" spc="11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dirty="0" sz="1400" spc="5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-</a:t>
            </a:r>
            <a:r>
              <a:rPr dirty="0" sz="1400" spc="114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dirty="0" sz="1400" spc="-6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Temperaturmessbru¨cke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9995" y="1776457"/>
            <a:ext cx="3048635" cy="5080"/>
            <a:chOff x="779995" y="1776457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779995" y="1776457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46" y="0"/>
                  </a:lnTo>
                  <a:lnTo>
                    <a:pt x="30480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79995" y="1776457"/>
              <a:ext cx="1688464" cy="5080"/>
            </a:xfrm>
            <a:custGeom>
              <a:avLst/>
              <a:gdLst/>
              <a:ahLst/>
              <a:cxnLst/>
              <a:rect l="l" t="t" r="r" b="b"/>
              <a:pathLst>
                <a:path w="1688464" h="5080">
                  <a:moveTo>
                    <a:pt x="0" y="5060"/>
                  </a:moveTo>
                  <a:lnTo>
                    <a:pt x="0" y="0"/>
                  </a:lnTo>
                  <a:lnTo>
                    <a:pt x="1688155" y="0"/>
                  </a:lnTo>
                  <a:lnTo>
                    <a:pt x="168815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370" y="76375"/>
            <a:ext cx="73406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200" spc="-75" b="1">
                <a:solidFill>
                  <a:srgbClr val="F9F9F9"/>
                </a:solidFill>
                <a:latin typeface="Arial"/>
                <a:cs typeface="Arial"/>
              </a:rPr>
              <a:t>U</a:t>
            </a:r>
            <a:r>
              <a:rPr dirty="0" baseline="13888" sz="1800" spc="-112" b="1">
                <a:solidFill>
                  <a:srgbClr val="F9F9F9"/>
                </a:solidFill>
                <a:latin typeface="Arial"/>
                <a:cs typeface="Arial"/>
              </a:rPr>
              <a:t>¨</a:t>
            </a:r>
            <a:r>
              <a:rPr dirty="0" sz="1200" spc="-75" b="1">
                <a:solidFill>
                  <a:srgbClr val="F9F9F9"/>
                </a:solidFill>
                <a:latin typeface="Arial"/>
                <a:cs typeface="Arial"/>
              </a:rPr>
              <a:t>berblick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495652"/>
            <a:ext cx="3888070" cy="26162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35509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70">
                <a:solidFill>
                  <a:srgbClr val="F9F9F9"/>
                </a:solidFill>
              </a:rPr>
              <a:t>Vorgehenhensweise</a:t>
            </a:r>
            <a:endParaRPr sz="12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498002"/>
            <a:ext cx="3648710" cy="2416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Zu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diesem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Zeitpunkt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sollten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alle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Lage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 sein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einfache </a:t>
            </a:r>
            <a:r>
              <a:rPr dirty="0" sz="1100" spc="-2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Simulationen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DC-,AC-Sweep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sowie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transient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durchfu¨hren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 zu </a:t>
            </a:r>
            <a:r>
              <a:rPr dirty="0" sz="1100" spc="-2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5">
                <a:solidFill>
                  <a:srgbClr val="22373A"/>
                </a:solidFill>
                <a:latin typeface="Arial"/>
                <a:cs typeface="Arial"/>
              </a:rPr>
              <a:t>k¨onnen.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sollten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Bauteileditor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sowie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grundlegenden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Schematic-Funktionen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(Rotate,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Cut,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1100" spc="-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1100" spc="-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1100" spc="-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1100" spc="1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sicher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beherrschen.</a:t>
            </a:r>
            <a:endParaRPr sz="1100">
              <a:latin typeface="Arial"/>
              <a:cs typeface="Arial"/>
            </a:endParaRPr>
          </a:p>
          <a:p>
            <a:pPr marL="12700" marR="6350">
              <a:lnSpc>
                <a:spcPct val="118000"/>
              </a:lnSpc>
              <a:spcBef>
                <a:spcPts val="545"/>
              </a:spcBef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nun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Bruecke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dir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vorgestellten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Bestandteile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5">
                <a:solidFill>
                  <a:srgbClr val="22373A"/>
                </a:solidFill>
                <a:latin typeface="Arial"/>
                <a:cs typeface="Arial"/>
              </a:rPr>
              <a:t>Stu¨ck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5">
                <a:solidFill>
                  <a:srgbClr val="22373A"/>
                </a:solidFill>
                <a:latin typeface="Arial"/>
                <a:cs typeface="Arial"/>
              </a:rPr>
              <a:t>Stu¨ck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aufbauen.</a:t>
            </a:r>
            <a:r>
              <a:rPr dirty="0" sz="1100" spc="1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22373A"/>
                </a:solidFill>
                <a:latin typeface="Arial"/>
                <a:cs typeface="Arial"/>
              </a:rPr>
              <a:t>Bitte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22373A"/>
                </a:solidFill>
                <a:latin typeface="Arial"/>
                <a:cs typeface="Arial"/>
              </a:rPr>
              <a:t>beachtet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 b="1">
                <a:solidFill>
                  <a:srgbClr val="22373A"/>
                </a:solidFill>
                <a:latin typeface="Arial"/>
                <a:cs typeface="Arial"/>
              </a:rPr>
              <a:t>Folgendes:</a:t>
            </a:r>
            <a:endParaRPr sz="1100">
              <a:latin typeface="Arial"/>
              <a:cs typeface="Arial"/>
            </a:endParaRPr>
          </a:p>
          <a:p>
            <a:pPr algn="just" marL="289560" marR="43180" indent="-177165">
              <a:lnSpc>
                <a:spcPct val="118000"/>
              </a:lnSpc>
              <a:spcBef>
                <a:spcPts val="844"/>
              </a:spcBef>
              <a:buAutoNum type="arabicPeriod"/>
              <a:tabLst>
                <a:tab pos="290195" algn="l"/>
              </a:tabLst>
            </a:pP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Bitte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speichert alle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Zwischenschritte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ab,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werden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Teile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sp¨ater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wiederverwenden</a:t>
            </a:r>
            <a:endParaRPr sz="1100">
              <a:latin typeface="Arial"/>
              <a:cs typeface="Arial"/>
            </a:endParaRPr>
          </a:p>
          <a:p>
            <a:pPr algn="just" marL="289560" marR="114935" indent="-177165">
              <a:lnSpc>
                <a:spcPct val="118000"/>
              </a:lnSpc>
              <a:spcBef>
                <a:spcPts val="300"/>
              </a:spcBef>
              <a:buAutoNum type="arabicPeriod"/>
              <a:tabLst>
                <a:tab pos="290195" algn="l"/>
              </a:tabLst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Bei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Fragen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bitten wir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euch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uns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direkt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MS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Teams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zu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benachrichtigen, </a:t>
            </a:r>
            <a:r>
              <a:rPr dirty="0" sz="1100" spc="-95">
                <a:solidFill>
                  <a:srgbClr val="22373A"/>
                </a:solidFill>
                <a:latin typeface="Arial"/>
                <a:cs typeface="Arial"/>
              </a:rPr>
              <a:t>sodass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euren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Fortschritt 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so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gut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wie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m¨oglich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unterstu¨tzen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5">
                <a:solidFill>
                  <a:srgbClr val="22373A"/>
                </a:solidFill>
                <a:latin typeface="Arial"/>
                <a:cs typeface="Arial"/>
              </a:rPr>
              <a:t>k¨onnen.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68732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95">
                <a:solidFill>
                  <a:srgbClr val="F9F9F9"/>
                </a:solidFill>
              </a:rPr>
              <a:t>Messbru¨cke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Arbeitspunktanalyse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21894" y="498002"/>
            <a:ext cx="3851910" cy="8172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18000"/>
              </a:lnSpc>
              <a:spcBef>
                <a:spcPts val="100"/>
              </a:spcBef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Grundlage 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1100" spc="-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unsere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Messbruecke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bildet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einfache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Wheatstonesche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Brueckenschaltung.</a:t>
            </a:r>
            <a:r>
              <a:rPr dirty="0" sz="1100" spc="1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Wiederholung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findet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unten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Schaltplan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sowie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zur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Berechnung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Brueckenspannung.</a:t>
            </a:r>
            <a:r>
              <a:rPr dirty="0" sz="1100" spc="1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3888" sz="1200" spc="22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baseline="-13888" sz="1200" spc="-1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3728" y="1668166"/>
            <a:ext cx="960119" cy="872490"/>
            <a:chOff x="913728" y="1668166"/>
            <a:chExt cx="960119" cy="872490"/>
          </a:xfrm>
        </p:grpSpPr>
        <p:sp>
          <p:nvSpPr>
            <p:cNvPr id="5" name="object 5"/>
            <p:cNvSpPr/>
            <p:nvPr/>
          </p:nvSpPr>
          <p:spPr>
            <a:xfrm>
              <a:off x="954196" y="1674937"/>
              <a:ext cx="918210" cy="596265"/>
            </a:xfrm>
            <a:custGeom>
              <a:avLst/>
              <a:gdLst/>
              <a:ahLst/>
              <a:cxnLst/>
              <a:rect l="l" t="t" r="r" b="b"/>
              <a:pathLst>
                <a:path w="918210" h="596264">
                  <a:moveTo>
                    <a:pt x="0" y="0"/>
                  </a:moveTo>
                  <a:lnTo>
                    <a:pt x="0" y="0"/>
                  </a:lnTo>
                  <a:lnTo>
                    <a:pt x="432005" y="0"/>
                  </a:lnTo>
                </a:path>
                <a:path w="918210" h="596264">
                  <a:moveTo>
                    <a:pt x="432005" y="0"/>
                  </a:moveTo>
                  <a:lnTo>
                    <a:pt x="864010" y="0"/>
                  </a:lnTo>
                </a:path>
                <a:path w="918210" h="596264">
                  <a:moveTo>
                    <a:pt x="0" y="0"/>
                  </a:moveTo>
                  <a:lnTo>
                    <a:pt x="0" y="0"/>
                  </a:lnTo>
                  <a:lnTo>
                    <a:pt x="0" y="393124"/>
                  </a:lnTo>
                </a:path>
                <a:path w="918210" h="596264">
                  <a:moveTo>
                    <a:pt x="432005" y="0"/>
                  </a:moveTo>
                  <a:lnTo>
                    <a:pt x="432005" y="108001"/>
                  </a:lnTo>
                </a:path>
                <a:path w="918210" h="596264">
                  <a:moveTo>
                    <a:pt x="864010" y="0"/>
                  </a:moveTo>
                  <a:lnTo>
                    <a:pt x="864010" y="108001"/>
                  </a:lnTo>
                </a:path>
                <a:path w="918210" h="596264">
                  <a:moveTo>
                    <a:pt x="432005" y="108001"/>
                  </a:moveTo>
                  <a:lnTo>
                    <a:pt x="432005" y="108001"/>
                  </a:lnTo>
                  <a:lnTo>
                    <a:pt x="432005" y="164161"/>
                  </a:lnTo>
                </a:path>
                <a:path w="918210" h="596264">
                  <a:moveTo>
                    <a:pt x="432005" y="267843"/>
                  </a:moveTo>
                  <a:lnTo>
                    <a:pt x="432005" y="324003"/>
                  </a:lnTo>
                </a:path>
                <a:path w="918210" h="596264">
                  <a:moveTo>
                    <a:pt x="432005" y="540006"/>
                  </a:moveTo>
                  <a:lnTo>
                    <a:pt x="432005" y="540006"/>
                  </a:lnTo>
                  <a:lnTo>
                    <a:pt x="432005" y="596166"/>
                  </a:lnTo>
                </a:path>
                <a:path w="918210" h="596264">
                  <a:moveTo>
                    <a:pt x="432005" y="324003"/>
                  </a:moveTo>
                  <a:lnTo>
                    <a:pt x="432005" y="540006"/>
                  </a:lnTo>
                </a:path>
                <a:path w="918210" h="596264">
                  <a:moveTo>
                    <a:pt x="432005" y="432005"/>
                  </a:moveTo>
                  <a:lnTo>
                    <a:pt x="432005" y="432005"/>
                  </a:lnTo>
                  <a:lnTo>
                    <a:pt x="459005" y="432005"/>
                  </a:lnTo>
                </a:path>
                <a:path w="918210" h="596264">
                  <a:moveTo>
                    <a:pt x="459005" y="432005"/>
                  </a:moveTo>
                  <a:lnTo>
                    <a:pt x="486005" y="432005"/>
                  </a:lnTo>
                </a:path>
                <a:path w="918210" h="596264">
                  <a:moveTo>
                    <a:pt x="864010" y="324003"/>
                  </a:moveTo>
                  <a:lnTo>
                    <a:pt x="864010" y="540006"/>
                  </a:lnTo>
                </a:path>
                <a:path w="918210" h="596264">
                  <a:moveTo>
                    <a:pt x="864010" y="432005"/>
                  </a:moveTo>
                  <a:lnTo>
                    <a:pt x="864010" y="432005"/>
                  </a:lnTo>
                  <a:lnTo>
                    <a:pt x="891010" y="432005"/>
                  </a:lnTo>
                </a:path>
                <a:path w="918210" h="596264">
                  <a:moveTo>
                    <a:pt x="891010" y="432005"/>
                  </a:moveTo>
                  <a:lnTo>
                    <a:pt x="918011" y="432005"/>
                  </a:lnTo>
                </a:path>
                <a:path w="918210" h="596264">
                  <a:moveTo>
                    <a:pt x="864010" y="108001"/>
                  </a:moveTo>
                  <a:lnTo>
                    <a:pt x="864010" y="108001"/>
                  </a:lnTo>
                  <a:lnTo>
                    <a:pt x="864010" y="164161"/>
                  </a:lnTo>
                </a:path>
                <a:path w="918210" h="596264">
                  <a:moveTo>
                    <a:pt x="864010" y="267843"/>
                  </a:moveTo>
                  <a:lnTo>
                    <a:pt x="864010" y="324003"/>
                  </a:lnTo>
                </a:path>
                <a:path w="918210" h="596264">
                  <a:moveTo>
                    <a:pt x="864010" y="540006"/>
                  </a:moveTo>
                  <a:lnTo>
                    <a:pt x="864010" y="540006"/>
                  </a:lnTo>
                  <a:lnTo>
                    <a:pt x="864010" y="596166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49013" y="1669753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49013" y="1669753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54196" y="2145823"/>
              <a:ext cx="0" cy="393700"/>
            </a:xfrm>
            <a:custGeom>
              <a:avLst/>
              <a:gdLst/>
              <a:ahLst/>
              <a:cxnLst/>
              <a:rect l="l" t="t" r="r" b="b"/>
              <a:pathLst>
                <a:path w="0" h="393700">
                  <a:moveTo>
                    <a:pt x="0" y="0"/>
                  </a:moveTo>
                  <a:lnTo>
                    <a:pt x="0" y="393124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15315" y="2068061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5" h="78105">
                  <a:moveTo>
                    <a:pt x="77762" y="38881"/>
                  </a:moveTo>
                  <a:lnTo>
                    <a:pt x="74706" y="23746"/>
                  </a:lnTo>
                  <a:lnTo>
                    <a:pt x="66374" y="11387"/>
                  </a:lnTo>
                  <a:lnTo>
                    <a:pt x="54015" y="3055"/>
                  </a:lnTo>
                  <a:lnTo>
                    <a:pt x="38881" y="0"/>
                  </a:lnTo>
                  <a:lnTo>
                    <a:pt x="23746" y="3055"/>
                  </a:lnTo>
                  <a:lnTo>
                    <a:pt x="11387" y="11387"/>
                  </a:lnTo>
                  <a:lnTo>
                    <a:pt x="3055" y="23746"/>
                  </a:lnTo>
                  <a:lnTo>
                    <a:pt x="0" y="38881"/>
                  </a:lnTo>
                  <a:lnTo>
                    <a:pt x="3055" y="54015"/>
                  </a:lnTo>
                  <a:lnTo>
                    <a:pt x="11387" y="66374"/>
                  </a:lnTo>
                  <a:lnTo>
                    <a:pt x="23746" y="74707"/>
                  </a:lnTo>
                  <a:lnTo>
                    <a:pt x="38881" y="77762"/>
                  </a:lnTo>
                  <a:lnTo>
                    <a:pt x="54015" y="74707"/>
                  </a:lnTo>
                  <a:lnTo>
                    <a:pt x="66374" y="66374"/>
                  </a:lnTo>
                  <a:lnTo>
                    <a:pt x="74706" y="54015"/>
                  </a:lnTo>
                  <a:lnTo>
                    <a:pt x="77762" y="38881"/>
                  </a:lnTo>
                  <a:close/>
                </a:path>
                <a:path w="78105" h="78105">
                  <a:moveTo>
                    <a:pt x="38881" y="0"/>
                  </a:moveTo>
                  <a:lnTo>
                    <a:pt x="38881" y="777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86202" y="2374786"/>
              <a:ext cx="432434" cy="164465"/>
            </a:xfrm>
            <a:custGeom>
              <a:avLst/>
              <a:gdLst/>
              <a:ahLst/>
              <a:cxnLst/>
              <a:rect l="l" t="t" r="r" b="b"/>
              <a:pathLst>
                <a:path w="432435" h="164464">
                  <a:moveTo>
                    <a:pt x="0" y="0"/>
                  </a:moveTo>
                  <a:lnTo>
                    <a:pt x="0" y="56160"/>
                  </a:lnTo>
                </a:path>
                <a:path w="432435" h="164464">
                  <a:moveTo>
                    <a:pt x="0" y="56160"/>
                  </a:moveTo>
                  <a:lnTo>
                    <a:pt x="0" y="164161"/>
                  </a:lnTo>
                </a:path>
                <a:path w="432435" h="164464">
                  <a:moveTo>
                    <a:pt x="432005" y="0"/>
                  </a:moveTo>
                  <a:lnTo>
                    <a:pt x="432005" y="56160"/>
                  </a:lnTo>
                </a:path>
                <a:path w="432435" h="164464">
                  <a:moveTo>
                    <a:pt x="432005" y="56160"/>
                  </a:moveTo>
                  <a:lnTo>
                    <a:pt x="432005" y="164161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67994" y="2042047"/>
            <a:ext cx="16446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450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66761" y="1837579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4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1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223106" y="1826051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66761" y="2269585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5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2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23106" y="2258051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79431" y="2100171"/>
            <a:ext cx="67945" cy="13970"/>
            <a:chOff x="1379431" y="2100171"/>
            <a:chExt cx="67945" cy="13970"/>
          </a:xfrm>
        </p:grpSpPr>
        <p:sp>
          <p:nvSpPr>
            <p:cNvPr id="17" name="object 17"/>
            <p:cNvSpPr/>
            <p:nvPr/>
          </p:nvSpPr>
          <p:spPr>
            <a:xfrm>
              <a:off x="1381018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81018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35019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435019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431323" y="2046208"/>
            <a:ext cx="1631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450" spc="-5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811436" y="2100171"/>
            <a:ext cx="67945" cy="13970"/>
            <a:chOff x="1811436" y="2100171"/>
            <a:chExt cx="67945" cy="13970"/>
          </a:xfrm>
        </p:grpSpPr>
        <p:sp>
          <p:nvSpPr>
            <p:cNvPr id="23" name="object 23"/>
            <p:cNvSpPr/>
            <p:nvPr/>
          </p:nvSpPr>
          <p:spPr>
            <a:xfrm>
              <a:off x="1813024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813024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867024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867024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863316" y="2033200"/>
            <a:ext cx="16510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650" spc="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2345" sz="675" spc="7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endParaRPr baseline="-12345" sz="675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798766" y="1837579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4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1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655107" y="1826051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3</a:t>
            </a:r>
            <a:endParaRPr sz="4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798766" y="2269585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5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2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655107" y="2258051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4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34756" y="2538947"/>
            <a:ext cx="902969" cy="55244"/>
            <a:chOff x="934756" y="2538947"/>
            <a:chExt cx="902969" cy="55244"/>
          </a:xfrm>
        </p:grpSpPr>
        <p:sp>
          <p:nvSpPr>
            <p:cNvPr id="33" name="object 33"/>
            <p:cNvSpPr/>
            <p:nvPr/>
          </p:nvSpPr>
          <p:spPr>
            <a:xfrm>
              <a:off x="954196" y="2538947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34756" y="2577828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86202" y="2538947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366761" y="2577828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818207" y="2538947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798766" y="2577828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850197" y="2109758"/>
            <a:ext cx="115570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15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endParaRPr sz="5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39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166656" y="2172915"/>
            <a:ext cx="61023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0185" algn="l"/>
                <a:tab pos="563245" algn="l"/>
              </a:tabLst>
            </a:pP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      </a:t>
            </a:r>
            <a:r>
              <a:rPr dirty="0" sz="5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3</a:t>
            </a:r>
            <a:r>
              <a:rPr dirty="0" sz="50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4</a:t>
            </a:r>
            <a:endParaRPr sz="5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771025" y="2017628"/>
            <a:ext cx="1150620" cy="178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4485">
              <a:lnSpc>
                <a:spcPts val="605"/>
              </a:lnSpc>
              <a:spcBef>
                <a:spcPts val="95"/>
              </a:spcBef>
            </a:pPr>
            <a:r>
              <a:rPr dirty="0" u="sng" sz="600" spc="-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600" spc="-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   </a:t>
            </a:r>
            <a:r>
              <a:rPr dirty="0" u="sng" sz="600" spc="-3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600" spc="-25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R</a:t>
            </a:r>
            <a:r>
              <a:rPr dirty="0" u="sng" baseline="-11111" sz="750" spc="-22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2</a:t>
            </a:r>
            <a:r>
              <a:rPr dirty="0" u="sng" baseline="-11111" sz="750" spc="-13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sz="600" spc="-25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R</a:t>
            </a:r>
            <a:r>
              <a:rPr dirty="0" u="sng" baseline="-11111" sz="750" spc="-22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3</a:t>
            </a:r>
            <a:r>
              <a:rPr dirty="0" u="sng" baseline="-11111" sz="75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baseline="-11111" sz="750" spc="-89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sz="600" spc="-15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−</a:t>
            </a:r>
            <a:r>
              <a:rPr dirty="0" u="sng" sz="600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sz="600" spc="-25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R</a:t>
            </a:r>
            <a:r>
              <a:rPr dirty="0" u="sng" baseline="-11111" sz="750" spc="-22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4</a:t>
            </a:r>
            <a:r>
              <a:rPr dirty="0" u="sng" baseline="-11111" sz="750" spc="-13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sz="600" spc="-25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R</a:t>
            </a:r>
            <a:r>
              <a:rPr dirty="0" u="sng" baseline="-11111" sz="750" spc="-22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1</a:t>
            </a:r>
            <a:r>
              <a:rPr dirty="0" u="sng" baseline="-11111" sz="750" spc="-82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endParaRPr baseline="-11111" sz="750">
              <a:latin typeface="Arial"/>
              <a:cs typeface="Arial"/>
            </a:endParaRPr>
          </a:p>
          <a:p>
            <a:pPr marL="38100">
              <a:lnSpc>
                <a:spcPts val="605"/>
              </a:lnSpc>
              <a:tabLst>
                <a:tab pos="219710" algn="l"/>
                <a:tab pos="1045210" algn="l"/>
              </a:tabLst>
            </a:pP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	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	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endParaRPr sz="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083102" y="2107345"/>
            <a:ext cx="833755" cy="1543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ts val="450"/>
              </a:lnSpc>
              <a:spcBef>
                <a:spcPts val="95"/>
              </a:spcBef>
            </a:pP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500">
              <a:latin typeface="Arial"/>
              <a:cs typeface="Arial"/>
            </a:endParaRPr>
          </a:p>
          <a:p>
            <a:pPr marL="12700">
              <a:lnSpc>
                <a:spcPts val="570"/>
              </a:lnSpc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10" i="1">
                <a:solidFill>
                  <a:srgbClr val="22373A"/>
                </a:solidFill>
                <a:latin typeface="Arial"/>
                <a:cs typeface="Arial"/>
              </a:rPr>
              <a:t>R </a:t>
            </a:r>
            <a:r>
              <a:rPr dirty="0" sz="600" spc="12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1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)(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R </a:t>
            </a:r>
            <a:r>
              <a:rPr dirty="0" sz="600" spc="11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1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215981" y="2079325"/>
            <a:ext cx="1289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(3)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68732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95">
                <a:solidFill>
                  <a:srgbClr val="F9F9F9"/>
                </a:solidFill>
              </a:rPr>
              <a:t>Messbru¨cke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Arbeitspunktanalyse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628510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3214" y="598213"/>
            <a:ext cx="3937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71328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795508"/>
            <a:ext cx="1166373" cy="9886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4414" y="1498892"/>
            <a:ext cx="156210" cy="8001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18297" y="919346"/>
            <a:ext cx="2433320" cy="68770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305"/>
              </a:spcBef>
              <a:buChar char="•"/>
              <a:tabLst>
                <a:tab pos="12700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baut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Brueckenschaltung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entsprechend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verdrahtet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Sie</a:t>
            </a:r>
            <a:endParaRPr sz="600">
              <a:latin typeface="Arial"/>
              <a:cs typeface="Arial"/>
            </a:endParaRPr>
          </a:p>
          <a:p>
            <a:pPr marL="126364" marR="349250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12700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neue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Analyseart,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Arbeitspunktanalyse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(.op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operation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point)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ts val="675"/>
              </a:lnSpc>
              <a:spcBef>
                <a:spcPts val="195"/>
              </a:spcBef>
              <a:buChar char="•"/>
              <a:tabLst>
                <a:tab pos="12700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.op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spice-Direktive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endParaRPr sz="600">
              <a:latin typeface="Arial"/>
              <a:cs typeface="Arial"/>
            </a:endParaRPr>
          </a:p>
          <a:p>
            <a:pPr marL="126364">
              <a:lnSpc>
                <a:spcPts val="675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(oder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cmd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Bias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Point)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459"/>
              </a:spcBef>
              <a:buChar char="•"/>
              <a:tabLst>
                <a:tab pos="127000" algn="l"/>
                <a:tab pos="768985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	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(run)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866430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23214" y="1836145"/>
            <a:ext cx="72453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Exkurs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Netzliste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195120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914" y="2401055"/>
            <a:ext cx="1166376" cy="55448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818297" y="1970983"/>
            <a:ext cx="2553335" cy="136588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305"/>
              </a:spcBef>
              <a:buChar char="•"/>
              <a:tabLst>
                <a:tab pos="127000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Algorithmus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Netzliste.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Jeder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Schaltplan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erh¨alt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Namen.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ts val="675"/>
              </a:lnSpc>
              <a:spcBef>
                <a:spcPts val="209"/>
              </a:spcBef>
              <a:buChar char="•"/>
              <a:tabLst>
                <a:tab pos="12700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euch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diese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Netzliste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per</a:t>
            </a:r>
            <a:endParaRPr sz="600">
              <a:latin typeface="Arial"/>
              <a:cs typeface="Arial"/>
            </a:endParaRPr>
          </a:p>
          <a:p>
            <a:pPr marL="126364">
              <a:lnSpc>
                <a:spcPts val="675"/>
              </a:lnSpc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View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Netlist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anzeigen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lassen.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Masse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hat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immer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Knotennamen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  <a:p>
            <a:pPr marL="126364" marR="293370" indent="-114300">
              <a:lnSpc>
                <a:spcPts val="630"/>
              </a:lnSpc>
              <a:spcBef>
                <a:spcPts val="300"/>
              </a:spcBef>
              <a:buChar char="•"/>
              <a:tabLst>
                <a:tab pos="127000" algn="l"/>
              </a:tabLst>
            </a:pP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Wird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nicht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 explizit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Label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(F4)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versehen,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numeriert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aufsteigend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(N001,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N002,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ts val="675"/>
              </a:lnSpc>
              <a:spcBef>
                <a:spcPts val="200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Weiterhin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folgt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Reihe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Netzliste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Schema</a:t>
            </a:r>
            <a:endParaRPr sz="600">
              <a:latin typeface="Arial"/>
              <a:cs typeface="Arial"/>
            </a:endParaRPr>
          </a:p>
          <a:p>
            <a:pPr marL="126364">
              <a:lnSpc>
                <a:spcPts val="675"/>
              </a:lnSpc>
            </a:pP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&lt;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&lt;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Knoten1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&lt;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Knoten2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35" i="1">
                <a:solidFill>
                  <a:srgbClr val="22373A"/>
                </a:solidFill>
                <a:latin typeface="Arial"/>
                <a:cs typeface="Arial"/>
              </a:rPr>
              <a:t> &lt;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Bauteilwert</a:t>
            </a:r>
            <a:r>
              <a:rPr dirty="0" sz="600" spc="35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endParaRPr sz="600">
              <a:latin typeface="Arial"/>
              <a:cs typeface="Arial"/>
            </a:endParaRPr>
          </a:p>
          <a:p>
            <a:pPr marL="126364" marR="5080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z.B.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R2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geht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(wir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haben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Label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vergeben)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(Masse)</a:t>
            </a:r>
            <a:endParaRPr sz="600">
              <a:latin typeface="Arial"/>
              <a:cs typeface="Arial"/>
            </a:endParaRPr>
          </a:p>
          <a:p>
            <a:pPr marL="126364" marR="24130" indent="-114300">
              <a:lnSpc>
                <a:spcPts val="630"/>
              </a:lnSpc>
              <a:spcBef>
                <a:spcPts val="290"/>
              </a:spcBef>
              <a:buChar char="•"/>
              <a:tabLst>
                <a:tab pos="127000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Maus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fahrt,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wird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euch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unten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links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Name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Knotens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angezeigt.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86529" y="3207117"/>
            <a:ext cx="1333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40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68732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95">
                <a:solidFill>
                  <a:srgbClr val="F9F9F9"/>
                </a:solidFill>
              </a:rPr>
              <a:t>Messbru¨cke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Arbeitspunktanalyse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628510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9994" y="71328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795530"/>
            <a:ext cx="1166394" cy="89697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914" y="2114311"/>
            <a:ext cx="1166385" cy="92755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23214" y="598213"/>
            <a:ext cx="3978910" cy="14141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Spannungswerte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00">
              <a:latin typeface="Arial"/>
              <a:cs typeface="Arial"/>
            </a:endParaRPr>
          </a:p>
          <a:p>
            <a:pPr marL="1243965">
              <a:lnSpc>
                <a:spcPct val="100000"/>
              </a:lnSpc>
              <a:spcBef>
                <a:spcPts val="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Spannungswerte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abzulesen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habt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mehrere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M¨oglichkeiten.</a:t>
            </a:r>
            <a:endParaRPr sz="600">
              <a:latin typeface="Arial"/>
              <a:cs typeface="Arial"/>
            </a:endParaRPr>
          </a:p>
          <a:p>
            <a:pPr marL="1521460" marR="127000" indent="-114300">
              <a:lnSpc>
                <a:spcPts val="630"/>
              </a:lnSpc>
              <a:spcBef>
                <a:spcPts val="300"/>
              </a:spcBef>
              <a:buChar char="•"/>
              <a:tabLst>
                <a:tab pos="1522095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euch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log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anzeigen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lassen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er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sollte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direkt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Start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erscheinen</a:t>
            </a:r>
            <a:endParaRPr sz="600">
              <a:latin typeface="Arial"/>
              <a:cs typeface="Arial"/>
            </a:endParaRPr>
          </a:p>
          <a:p>
            <a:pPr marL="1521460" indent="-114935">
              <a:lnSpc>
                <a:spcPts val="675"/>
              </a:lnSpc>
              <a:spcBef>
                <a:spcPts val="200"/>
              </a:spcBef>
              <a:buChar char="•"/>
              <a:tabLst>
                <a:tab pos="1522095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gewu¨nschten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zweimal</a:t>
            </a:r>
            <a:endParaRPr sz="600">
              <a:latin typeface="Arial"/>
              <a:cs typeface="Arial"/>
            </a:endParaRPr>
          </a:p>
          <a:p>
            <a:pPr algn="ctr" marR="618490">
              <a:lnSpc>
                <a:spcPts val="675"/>
              </a:lnSpc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anklicken</a:t>
            </a:r>
            <a:endParaRPr sz="600">
              <a:latin typeface="Arial"/>
              <a:cs typeface="Arial"/>
            </a:endParaRPr>
          </a:p>
          <a:p>
            <a:pPr marL="1521460" indent="-1149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1522095" algn="l"/>
              </a:tabLst>
            </a:pP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V(KNOTENNAME)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beschreib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Potential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endParaRPr sz="600">
              <a:latin typeface="Arial"/>
              <a:cs typeface="Arial"/>
            </a:endParaRPr>
          </a:p>
          <a:p>
            <a:pPr marL="1521460" indent="-1149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1522095" algn="l"/>
              </a:tabLst>
            </a:pP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I(BAUTEILNAME)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beschreibt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hindurch</a:t>
            </a:r>
            <a:endParaRPr sz="600">
              <a:latin typeface="Arial"/>
              <a:cs typeface="Arial"/>
            </a:endParaRPr>
          </a:p>
          <a:p>
            <a:pPr marL="1521460" marR="65405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1522095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Per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Wert,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¨offnet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Dialog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frei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k¨onnt.</a:t>
            </a:r>
            <a:endParaRPr sz="600">
              <a:latin typeface="Arial"/>
              <a:cs typeface="Arial"/>
            </a:endParaRPr>
          </a:p>
          <a:p>
            <a:pPr algn="just" marL="1243965" marR="5080">
              <a:lnSpc>
                <a:spcPts val="630"/>
              </a:lnSpc>
              <a:spcBef>
                <a:spcPts val="47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Unter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Verwendung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Potentiale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Str¨ome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10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auch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Formeln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wie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z.B.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Verlustleistung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anzeigen. Per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rechtem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Knotenspannungswert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kommt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Display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Menu¨.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39899" y="2125657"/>
            <a:ext cx="2177085" cy="12582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865"/>
              </a:lnSpc>
            </a:pPr>
            <a:r>
              <a:rPr dirty="0" spc="-25"/>
              <a:t>41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097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Modellierung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75">
                <a:solidFill>
                  <a:srgbClr val="F9F9F9"/>
                </a:solidFill>
              </a:rPr>
              <a:t>eines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variablen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Widerstandes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6120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968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99" y="581766"/>
            <a:ext cx="1446530" cy="2781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Messprinzip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Messbruecke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abgegleichen,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so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gilt: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2380" y="954646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 h="0">
                <a:moveTo>
                  <a:pt x="0" y="0"/>
                </a:moveTo>
                <a:lnTo>
                  <a:pt x="92125" y="0"/>
                </a:lnTo>
              </a:path>
            </a:pathLst>
          </a:custGeom>
          <a:ln w="3682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403932" y="885004"/>
            <a:ext cx="8826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31580" y="823308"/>
            <a:ext cx="42672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289560" algn="l"/>
              </a:tabLst>
            </a:pP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1	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3</a:t>
            </a:r>
            <a:endParaRPr baseline="-11111" sz="7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21496" y="954646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 h="0">
                <a:moveTo>
                  <a:pt x="0" y="0"/>
                </a:moveTo>
                <a:lnTo>
                  <a:pt x="92125" y="0"/>
                </a:lnTo>
              </a:path>
            </a:pathLst>
          </a:custGeom>
          <a:ln w="3682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276229" y="885004"/>
            <a:ext cx="1289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(4)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76237" y="1109540"/>
            <a:ext cx="1289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(5)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5899" y="950562"/>
            <a:ext cx="3351529" cy="5092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05790">
              <a:lnSpc>
                <a:spcPct val="100000"/>
              </a:lnSpc>
              <a:spcBef>
                <a:spcPts val="95"/>
              </a:spcBef>
              <a:tabLst>
                <a:tab pos="845185" algn="l"/>
              </a:tabLst>
            </a:pP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2	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4</a:t>
            </a:r>
            <a:endParaRPr baseline="-11111" sz="750">
              <a:latin typeface="Arial"/>
              <a:cs typeface="Arial"/>
            </a:endParaRPr>
          </a:p>
          <a:p>
            <a:pPr algn="ctr" marL="612140">
              <a:lnSpc>
                <a:spcPct val="100000"/>
              </a:lnSpc>
              <a:spcBef>
                <a:spcPts val="535"/>
              </a:spcBef>
            </a:pP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spc="30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baseline="-16666" sz="750" spc="15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  <a:p>
            <a:pPr marL="38100" marR="30480">
              <a:lnSpc>
                <a:spcPts val="630"/>
              </a:lnSpc>
              <a:spcBef>
                <a:spcPts val="58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Temperatur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messen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k¨onnen,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ersetzen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 spc="14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durch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1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PTC.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Ver¨andert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 spc="2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Bru¨cke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nicht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mehr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abgegleichen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spc="30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baseline="-16666" sz="750" spc="254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ungleich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0.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959687" y="1575842"/>
            <a:ext cx="906144" cy="872490"/>
            <a:chOff x="1959687" y="1575842"/>
            <a:chExt cx="906144" cy="872490"/>
          </a:xfrm>
        </p:grpSpPr>
        <p:sp>
          <p:nvSpPr>
            <p:cNvPr id="14" name="object 14"/>
            <p:cNvSpPr/>
            <p:nvPr/>
          </p:nvSpPr>
          <p:spPr>
            <a:xfrm>
              <a:off x="2000156" y="1582613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0"/>
                  </a:moveTo>
                  <a:lnTo>
                    <a:pt x="0" y="0"/>
                  </a:lnTo>
                  <a:lnTo>
                    <a:pt x="432005" y="0"/>
                  </a:lnTo>
                </a:path>
                <a:path w="864235" h="393700">
                  <a:moveTo>
                    <a:pt x="432005" y="0"/>
                  </a:moveTo>
                  <a:lnTo>
                    <a:pt x="864010" y="0"/>
                  </a:lnTo>
                </a:path>
                <a:path w="864235" h="393700">
                  <a:moveTo>
                    <a:pt x="0" y="0"/>
                  </a:moveTo>
                  <a:lnTo>
                    <a:pt x="0" y="0"/>
                  </a:lnTo>
                  <a:lnTo>
                    <a:pt x="0" y="393124"/>
                  </a:lnTo>
                </a:path>
                <a:path w="864235" h="393700">
                  <a:moveTo>
                    <a:pt x="432005" y="0"/>
                  </a:moveTo>
                  <a:lnTo>
                    <a:pt x="432005" y="108001"/>
                  </a:lnTo>
                </a:path>
                <a:path w="864235" h="393700">
                  <a:moveTo>
                    <a:pt x="864010" y="0"/>
                  </a:moveTo>
                  <a:lnTo>
                    <a:pt x="864010" y="108001"/>
                  </a:lnTo>
                </a:path>
                <a:path w="864235" h="393700">
                  <a:moveTo>
                    <a:pt x="432005" y="108001"/>
                  </a:moveTo>
                  <a:lnTo>
                    <a:pt x="432005" y="108001"/>
                  </a:lnTo>
                  <a:lnTo>
                    <a:pt x="432005" y="164161"/>
                  </a:lnTo>
                </a:path>
                <a:path w="864235" h="393700">
                  <a:moveTo>
                    <a:pt x="432005" y="267843"/>
                  </a:moveTo>
                  <a:lnTo>
                    <a:pt x="432005" y="324003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994972" y="157742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994972" y="157742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000156" y="2053499"/>
              <a:ext cx="0" cy="393700"/>
            </a:xfrm>
            <a:custGeom>
              <a:avLst/>
              <a:gdLst/>
              <a:ahLst/>
              <a:cxnLst/>
              <a:rect l="l" t="t" r="r" b="b"/>
              <a:pathLst>
                <a:path w="0" h="393700">
                  <a:moveTo>
                    <a:pt x="0" y="0"/>
                  </a:moveTo>
                  <a:lnTo>
                    <a:pt x="0" y="393124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961274" y="1975737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5" h="78105">
                  <a:moveTo>
                    <a:pt x="77762" y="38881"/>
                  </a:moveTo>
                  <a:lnTo>
                    <a:pt x="74706" y="23746"/>
                  </a:lnTo>
                  <a:lnTo>
                    <a:pt x="66374" y="11387"/>
                  </a:lnTo>
                  <a:lnTo>
                    <a:pt x="54015" y="3055"/>
                  </a:lnTo>
                  <a:lnTo>
                    <a:pt x="38881" y="0"/>
                  </a:lnTo>
                  <a:lnTo>
                    <a:pt x="23746" y="3055"/>
                  </a:lnTo>
                  <a:lnTo>
                    <a:pt x="11387" y="11387"/>
                  </a:lnTo>
                  <a:lnTo>
                    <a:pt x="3055" y="23746"/>
                  </a:lnTo>
                  <a:lnTo>
                    <a:pt x="0" y="38881"/>
                  </a:lnTo>
                  <a:lnTo>
                    <a:pt x="3055" y="54015"/>
                  </a:lnTo>
                  <a:lnTo>
                    <a:pt x="11387" y="66374"/>
                  </a:lnTo>
                  <a:lnTo>
                    <a:pt x="23746" y="74707"/>
                  </a:lnTo>
                  <a:lnTo>
                    <a:pt x="38881" y="77762"/>
                  </a:lnTo>
                  <a:lnTo>
                    <a:pt x="54015" y="74707"/>
                  </a:lnTo>
                  <a:lnTo>
                    <a:pt x="66374" y="66374"/>
                  </a:lnTo>
                  <a:lnTo>
                    <a:pt x="74706" y="54015"/>
                  </a:lnTo>
                  <a:lnTo>
                    <a:pt x="77762" y="38881"/>
                  </a:lnTo>
                  <a:close/>
                </a:path>
                <a:path w="78105" h="78105">
                  <a:moveTo>
                    <a:pt x="38881" y="0"/>
                  </a:moveTo>
                  <a:lnTo>
                    <a:pt x="38881" y="777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855467" y="1975704"/>
            <a:ext cx="128905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300" spc="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3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12720" y="1745256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4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1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309802" y="1759707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1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10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02839" y="2121032"/>
            <a:ext cx="59055" cy="219710"/>
            <a:chOff x="2402839" y="2121032"/>
            <a:chExt cx="59055" cy="219710"/>
          </a:xfrm>
        </p:grpSpPr>
        <p:sp>
          <p:nvSpPr>
            <p:cNvPr id="23" name="object 23"/>
            <p:cNvSpPr/>
            <p:nvPr/>
          </p:nvSpPr>
          <p:spPr>
            <a:xfrm>
              <a:off x="2432161" y="2122619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5">
                  <a:moveTo>
                    <a:pt x="0" y="0"/>
                  </a:moveTo>
                  <a:lnTo>
                    <a:pt x="0" y="0"/>
                  </a:lnTo>
                  <a:lnTo>
                    <a:pt x="0" y="56160"/>
                  </a:lnTo>
                </a:path>
                <a:path w="0" h="216535">
                  <a:moveTo>
                    <a:pt x="0" y="159842"/>
                  </a:moveTo>
                  <a:lnTo>
                    <a:pt x="0" y="216002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412747" y="2178779"/>
              <a:ext cx="39370" cy="104139"/>
            </a:xfrm>
            <a:custGeom>
              <a:avLst/>
              <a:gdLst/>
              <a:ahLst/>
              <a:cxnLst/>
              <a:rect l="l" t="t" r="r" b="b"/>
              <a:pathLst>
                <a:path w="39369" h="104139">
                  <a:moveTo>
                    <a:pt x="0" y="103682"/>
                  </a:moveTo>
                  <a:lnTo>
                    <a:pt x="0" y="0"/>
                  </a:lnTo>
                  <a:lnTo>
                    <a:pt x="38828" y="0"/>
                  </a:lnTo>
                  <a:lnTo>
                    <a:pt x="38828" y="103682"/>
                  </a:lnTo>
                  <a:lnTo>
                    <a:pt x="0" y="10368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404426" y="2178779"/>
              <a:ext cx="55880" cy="104139"/>
            </a:xfrm>
            <a:custGeom>
              <a:avLst/>
              <a:gdLst/>
              <a:ahLst/>
              <a:cxnLst/>
              <a:rect l="l" t="t" r="r" b="b"/>
              <a:pathLst>
                <a:path w="55880" h="104139">
                  <a:moveTo>
                    <a:pt x="8320" y="103682"/>
                  </a:moveTo>
                  <a:lnTo>
                    <a:pt x="8320" y="0"/>
                  </a:lnTo>
                  <a:lnTo>
                    <a:pt x="47148" y="0"/>
                  </a:lnTo>
                  <a:lnTo>
                    <a:pt x="47148" y="103682"/>
                  </a:lnTo>
                  <a:lnTo>
                    <a:pt x="8320" y="103682"/>
                  </a:lnTo>
                  <a:close/>
                </a:path>
                <a:path w="55880" h="104139">
                  <a:moveTo>
                    <a:pt x="55469" y="103682"/>
                  </a:moveTo>
                  <a:lnTo>
                    <a:pt x="0" y="31105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339984" y="2156752"/>
            <a:ext cx="71120" cy="59690"/>
          </a:xfrm>
          <a:prstGeom prst="rect">
            <a:avLst/>
          </a:prstGeom>
        </p:spPr>
        <p:txBody>
          <a:bodyPr wrap="square" lIns="0" tIns="190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350" i="1">
                <a:latin typeface="Arial"/>
                <a:cs typeface="Arial"/>
              </a:rPr>
              <a:t>ϑ</a:t>
            </a:r>
            <a:endParaRPr sz="3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367774" y="2187092"/>
            <a:ext cx="30480" cy="31750"/>
            <a:chOff x="2367774" y="2187092"/>
            <a:chExt cx="30480" cy="31750"/>
          </a:xfrm>
        </p:grpSpPr>
        <p:sp>
          <p:nvSpPr>
            <p:cNvPr id="28" name="object 28"/>
            <p:cNvSpPr/>
            <p:nvPr/>
          </p:nvSpPr>
          <p:spPr>
            <a:xfrm>
              <a:off x="2379921" y="219847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 h="0">
                  <a:moveTo>
                    <a:pt x="3639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367774" y="2187092"/>
              <a:ext cx="30480" cy="22860"/>
            </a:xfrm>
            <a:custGeom>
              <a:avLst/>
              <a:gdLst/>
              <a:ahLst/>
              <a:cxnLst/>
              <a:rect l="l" t="t" r="r" b="b"/>
              <a:pathLst>
                <a:path w="30480" h="22860">
                  <a:moveTo>
                    <a:pt x="0" y="0"/>
                  </a:moveTo>
                  <a:lnTo>
                    <a:pt x="4270" y="5907"/>
                  </a:lnTo>
                  <a:lnTo>
                    <a:pt x="5693" y="11387"/>
                  </a:lnTo>
                  <a:lnTo>
                    <a:pt x="4270" y="16867"/>
                  </a:lnTo>
                  <a:lnTo>
                    <a:pt x="0" y="22774"/>
                  </a:lnTo>
                  <a:lnTo>
                    <a:pt x="7520" y="18326"/>
                  </a:lnTo>
                  <a:lnTo>
                    <a:pt x="15752" y="15088"/>
                  </a:lnTo>
                  <a:lnTo>
                    <a:pt x="23699" y="12846"/>
                  </a:lnTo>
                  <a:lnTo>
                    <a:pt x="30365" y="11387"/>
                  </a:lnTo>
                  <a:lnTo>
                    <a:pt x="23699" y="9928"/>
                  </a:lnTo>
                  <a:lnTo>
                    <a:pt x="15752" y="7686"/>
                  </a:lnTo>
                  <a:lnTo>
                    <a:pt x="7520" y="4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379921" y="22072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 h="0">
                  <a:moveTo>
                    <a:pt x="3639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367774" y="2195905"/>
              <a:ext cx="30480" cy="22860"/>
            </a:xfrm>
            <a:custGeom>
              <a:avLst/>
              <a:gdLst/>
              <a:ahLst/>
              <a:cxnLst/>
              <a:rect l="l" t="t" r="r" b="b"/>
              <a:pathLst>
                <a:path w="30480" h="22860">
                  <a:moveTo>
                    <a:pt x="0" y="0"/>
                  </a:moveTo>
                  <a:lnTo>
                    <a:pt x="4270" y="5907"/>
                  </a:lnTo>
                  <a:lnTo>
                    <a:pt x="5693" y="11387"/>
                  </a:lnTo>
                  <a:lnTo>
                    <a:pt x="4270" y="16867"/>
                  </a:lnTo>
                  <a:lnTo>
                    <a:pt x="0" y="22774"/>
                  </a:lnTo>
                  <a:lnTo>
                    <a:pt x="7520" y="18326"/>
                  </a:lnTo>
                  <a:lnTo>
                    <a:pt x="15752" y="15088"/>
                  </a:lnTo>
                  <a:lnTo>
                    <a:pt x="23699" y="12846"/>
                  </a:lnTo>
                  <a:lnTo>
                    <a:pt x="30365" y="11387"/>
                  </a:lnTo>
                  <a:lnTo>
                    <a:pt x="23699" y="9928"/>
                  </a:lnTo>
                  <a:lnTo>
                    <a:pt x="15752" y="7686"/>
                  </a:lnTo>
                  <a:lnTo>
                    <a:pt x="7520" y="4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2277722" y="2191708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1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10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425390" y="1689026"/>
            <a:ext cx="494665" cy="759460"/>
            <a:chOff x="2425390" y="1689026"/>
            <a:chExt cx="494665" cy="759460"/>
          </a:xfrm>
        </p:grpSpPr>
        <p:sp>
          <p:nvSpPr>
            <p:cNvPr id="34" name="object 34"/>
            <p:cNvSpPr/>
            <p:nvPr/>
          </p:nvSpPr>
          <p:spPr>
            <a:xfrm>
              <a:off x="2432161" y="1690614"/>
              <a:ext cx="486409" cy="756285"/>
            </a:xfrm>
            <a:custGeom>
              <a:avLst/>
              <a:gdLst/>
              <a:ahLst/>
              <a:cxnLst/>
              <a:rect l="l" t="t" r="r" b="b"/>
              <a:pathLst>
                <a:path w="486410" h="756285">
                  <a:moveTo>
                    <a:pt x="0" y="216002"/>
                  </a:moveTo>
                  <a:lnTo>
                    <a:pt x="0" y="432005"/>
                  </a:lnTo>
                </a:path>
                <a:path w="486410" h="756285">
                  <a:moveTo>
                    <a:pt x="0" y="324004"/>
                  </a:moveTo>
                  <a:lnTo>
                    <a:pt x="0" y="324004"/>
                  </a:lnTo>
                  <a:lnTo>
                    <a:pt x="27000" y="324004"/>
                  </a:lnTo>
                </a:path>
                <a:path w="486410" h="756285">
                  <a:moveTo>
                    <a:pt x="27000" y="324004"/>
                  </a:moveTo>
                  <a:lnTo>
                    <a:pt x="54000" y="324004"/>
                  </a:lnTo>
                </a:path>
                <a:path w="486410" h="756285">
                  <a:moveTo>
                    <a:pt x="432005" y="216002"/>
                  </a:moveTo>
                  <a:lnTo>
                    <a:pt x="432005" y="432005"/>
                  </a:lnTo>
                </a:path>
                <a:path w="486410" h="756285">
                  <a:moveTo>
                    <a:pt x="432005" y="324004"/>
                  </a:moveTo>
                  <a:lnTo>
                    <a:pt x="432005" y="324004"/>
                  </a:lnTo>
                  <a:lnTo>
                    <a:pt x="459005" y="324004"/>
                  </a:lnTo>
                </a:path>
                <a:path w="486410" h="756285">
                  <a:moveTo>
                    <a:pt x="459005" y="324004"/>
                  </a:moveTo>
                  <a:lnTo>
                    <a:pt x="486005" y="324004"/>
                  </a:lnTo>
                </a:path>
                <a:path w="486410" h="756285">
                  <a:moveTo>
                    <a:pt x="432005" y="0"/>
                  </a:moveTo>
                  <a:lnTo>
                    <a:pt x="432005" y="0"/>
                  </a:lnTo>
                  <a:lnTo>
                    <a:pt x="432005" y="56159"/>
                  </a:lnTo>
                </a:path>
                <a:path w="486410" h="756285">
                  <a:moveTo>
                    <a:pt x="432005" y="159842"/>
                  </a:moveTo>
                  <a:lnTo>
                    <a:pt x="432005" y="216002"/>
                  </a:lnTo>
                </a:path>
                <a:path w="486410" h="756285">
                  <a:moveTo>
                    <a:pt x="432005" y="432005"/>
                  </a:moveTo>
                  <a:lnTo>
                    <a:pt x="432005" y="432005"/>
                  </a:lnTo>
                  <a:lnTo>
                    <a:pt x="432005" y="488165"/>
                  </a:lnTo>
                </a:path>
                <a:path w="486410" h="756285">
                  <a:moveTo>
                    <a:pt x="432005" y="591848"/>
                  </a:moveTo>
                  <a:lnTo>
                    <a:pt x="432005" y="648008"/>
                  </a:lnTo>
                </a:path>
                <a:path w="486410" h="756285">
                  <a:moveTo>
                    <a:pt x="0" y="648008"/>
                  </a:moveTo>
                  <a:lnTo>
                    <a:pt x="0" y="756009"/>
                  </a:lnTo>
                </a:path>
                <a:path w="486410" h="756285">
                  <a:moveTo>
                    <a:pt x="432005" y="648008"/>
                  </a:moveTo>
                  <a:lnTo>
                    <a:pt x="432005" y="756009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426978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426978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480978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80978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465699" y="1975978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300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857396" y="2007847"/>
            <a:ext cx="67945" cy="13970"/>
            <a:chOff x="2857396" y="2007847"/>
            <a:chExt cx="67945" cy="13970"/>
          </a:xfrm>
        </p:grpSpPr>
        <p:sp>
          <p:nvSpPr>
            <p:cNvPr id="41" name="object 41"/>
            <p:cNvSpPr/>
            <p:nvPr/>
          </p:nvSpPr>
          <p:spPr>
            <a:xfrm>
              <a:off x="2858983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858983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912984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912984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2897700" y="1977517"/>
            <a:ext cx="129539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5873" sz="525" spc="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300" spc="5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endParaRPr sz="3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844726" y="1745256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4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1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2741802" y="1759707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1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10">
                <a:solidFill>
                  <a:srgbClr val="22373A"/>
                </a:solidFill>
                <a:latin typeface="Arial"/>
                <a:cs typeface="Arial"/>
              </a:rPr>
              <a:t>3</a:t>
            </a:r>
            <a:endParaRPr sz="3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844726" y="2177261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5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2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2741802" y="2191708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1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10">
                <a:solidFill>
                  <a:srgbClr val="22373A"/>
                </a:solidFill>
                <a:latin typeface="Arial"/>
                <a:cs typeface="Arial"/>
              </a:rPr>
              <a:t>4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980715" y="2446623"/>
            <a:ext cx="902969" cy="55244"/>
            <a:chOff x="1980715" y="2446623"/>
            <a:chExt cx="902969" cy="55244"/>
          </a:xfrm>
        </p:grpSpPr>
        <p:sp>
          <p:nvSpPr>
            <p:cNvPr id="51" name="object 51"/>
            <p:cNvSpPr/>
            <p:nvPr/>
          </p:nvSpPr>
          <p:spPr>
            <a:xfrm>
              <a:off x="2000156" y="2446623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980715" y="2485504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432161" y="2446623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412720" y="2485504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864166" y="2446623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844726" y="2485504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465899" y="2606451"/>
            <a:ext cx="362521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dieses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Prinzip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simulieren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nun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 spc="179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modellieren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variieren.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865"/>
              </a:lnSpc>
            </a:pPr>
            <a:r>
              <a:rPr dirty="0" spc="-25"/>
              <a:t>42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88480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0">
                <a:solidFill>
                  <a:srgbClr val="F9F9F9"/>
                </a:solidFill>
              </a:rPr>
              <a:t>Was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ist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LTspice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Installation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125">
                <a:solidFill>
                  <a:srgbClr val="F9F9F9"/>
                </a:solidFill>
              </a:rPr>
              <a:t>&amp;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Features</a:t>
            </a:r>
            <a:endParaRPr sz="12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457643"/>
            <a:ext cx="3562350" cy="1257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Punkte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sind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eingebettete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Hyperlinks:</a:t>
            </a:r>
            <a:endParaRPr sz="1100">
              <a:latin typeface="Arial"/>
              <a:cs typeface="Arial"/>
            </a:endParaRPr>
          </a:p>
          <a:p>
            <a:pPr marL="289560" indent="-177800">
              <a:lnSpc>
                <a:spcPct val="100000"/>
              </a:lnSpc>
              <a:spcBef>
                <a:spcPts val="835"/>
              </a:spcBef>
              <a:buAutoNum type="arabicPeriod"/>
              <a:tabLst>
                <a:tab pos="290195" algn="l"/>
              </a:tabLst>
            </a:pPr>
            <a:r>
              <a:rPr dirty="0" sz="1100" spc="-35">
                <a:solidFill>
                  <a:srgbClr val="22373A"/>
                </a:solidFill>
                <a:latin typeface="Arial"/>
                <a:cs typeface="Arial"/>
                <a:hlinkClick r:id="rId2"/>
              </a:rPr>
              <a:t>Hier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findet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Ihr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alle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  <a:hlinkClick r:id="rId2"/>
              </a:rPr>
              <a:t>Infos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  <a:hlinkClick r:id="rId2"/>
              </a:rPr>
              <a:t>vom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Hersteller,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55" b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analog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75" b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devices</a:t>
            </a:r>
            <a:endParaRPr sz="1100">
              <a:latin typeface="Arial"/>
              <a:cs typeface="Arial"/>
            </a:endParaRPr>
          </a:p>
          <a:p>
            <a:pPr marL="289560" marR="443865" indent="-177165">
              <a:lnSpc>
                <a:spcPct val="118000"/>
              </a:lnSpc>
              <a:buAutoNum type="arabicPeriod"/>
              <a:tabLst>
                <a:tab pos="290195" algn="l"/>
              </a:tabLst>
            </a:pPr>
            <a:r>
              <a:rPr dirty="0" sz="1100" spc="-35">
                <a:solidFill>
                  <a:srgbClr val="22373A"/>
                </a:solidFill>
                <a:latin typeface="Arial"/>
                <a:cs typeface="Arial"/>
                <a:hlinkClick r:id="rId3"/>
              </a:rPr>
              <a:t>Installer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  <a:hlinkClick r:id="rId3"/>
              </a:rPr>
              <a:t>fuer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  <a:hlinkClick r:id="rId3"/>
              </a:rPr>
              <a:t>MacOs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  <a:hlinkClick r:id="rId3"/>
              </a:rPr>
              <a:t>http://ltspice.analog.com/software/LTspice.dmg</a:t>
            </a:r>
            <a:endParaRPr sz="1100">
              <a:latin typeface="Arial"/>
              <a:cs typeface="Arial"/>
            </a:endParaRPr>
          </a:p>
          <a:p>
            <a:pPr marL="289560" marR="241935" indent="-177165">
              <a:lnSpc>
                <a:spcPct val="118000"/>
              </a:lnSpc>
              <a:buAutoNum type="arabicPeriod"/>
              <a:tabLst>
                <a:tab pos="290195" algn="l"/>
              </a:tabLst>
            </a:pPr>
            <a:r>
              <a:rPr dirty="0" sz="1100" spc="-35">
                <a:solidFill>
                  <a:srgbClr val="22373A"/>
                </a:solidFill>
                <a:latin typeface="Arial"/>
                <a:cs typeface="Arial"/>
                <a:hlinkClick r:id="rId4"/>
              </a:rPr>
              <a:t>Installer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  <a:hlinkClick r:id="rId4"/>
              </a:rPr>
              <a:t>fuer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  <a:hlinkClick r:id="rId4"/>
              </a:rPr>
              <a:t>Windows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  <a:hlinkClick r:id="rId4"/>
              </a:rPr>
              <a:t>http://ltspice.analog.com/software/LTspiceXVII.exe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097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Modellierung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75">
                <a:solidFill>
                  <a:srgbClr val="F9F9F9"/>
                </a:solidFill>
              </a:rPr>
              <a:t>eines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variablen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Widerstandes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6120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968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8091" y="111141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91299" y="581766"/>
            <a:ext cx="3830954" cy="615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Ansatz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marL="289560" indent="-114300">
              <a:lnSpc>
                <a:spcPct val="100000"/>
              </a:lnSpc>
              <a:buChar char="•"/>
              <a:tabLst>
                <a:tab pos="290195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soll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PTC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ersetzt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endParaRPr sz="600">
              <a:latin typeface="Arial"/>
              <a:cs typeface="Arial"/>
            </a:endParaRPr>
          </a:p>
          <a:p>
            <a:pPr marL="289560" marR="5080" indent="-114300">
              <a:lnSpc>
                <a:spcPts val="630"/>
              </a:lnSpc>
              <a:spcBef>
                <a:spcPts val="300"/>
              </a:spcBef>
              <a:buChar char="•"/>
              <a:tabLst>
                <a:tab pos="290195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nehmen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zun¨achst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vereinfacht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an,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der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zwischen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0C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100C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1.5kΩ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linear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3.5kΩ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erh¨oht.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Variablen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8091" y="1196174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3212" y="1278447"/>
            <a:ext cx="1749507" cy="172361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865"/>
              </a:lnSpc>
            </a:pPr>
            <a:r>
              <a:rPr dirty="0" spc="-25"/>
              <a:t>43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097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Modellierung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75">
                <a:solidFill>
                  <a:srgbClr val="F9F9F9"/>
                </a:solidFill>
              </a:rPr>
              <a:t>eines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variablen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Widerstandes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628510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9994" y="71328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359994" y="825377"/>
            <a:ext cx="3903979" cy="568325"/>
            <a:chOff x="359994" y="825377"/>
            <a:chExt cx="3903979" cy="5683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233" y="825377"/>
              <a:ext cx="1049689" cy="520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9994" y="1390611"/>
              <a:ext cx="3903979" cy="0"/>
            </a:xfrm>
            <a:custGeom>
              <a:avLst/>
              <a:gdLst/>
              <a:ahLst/>
              <a:cxnLst/>
              <a:rect l="l" t="t" r="r" b="b"/>
              <a:pathLst>
                <a:path w="3903979" h="0">
                  <a:moveTo>
                    <a:pt x="0" y="0"/>
                  </a:moveTo>
                  <a:lnTo>
                    <a:pt x="3903662" y="0"/>
                  </a:lnTo>
                </a:path>
              </a:pathLst>
            </a:custGeom>
            <a:ln w="5054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359994" y="1475384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120" y="1557648"/>
            <a:ext cx="1749486" cy="168142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52089" y="2239772"/>
            <a:ext cx="63500" cy="5588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40873" y="2433345"/>
            <a:ext cx="77470" cy="5969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82340" y="2814269"/>
            <a:ext cx="43179" cy="3555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96210" y="3150755"/>
            <a:ext cx="27939" cy="5588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23214" y="598213"/>
            <a:ext cx="3916045" cy="263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Definition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Variablen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marL="1243965">
              <a:lnSpc>
                <a:spcPct val="100000"/>
              </a:lnSpc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Variablen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k¨onnen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verschiedene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Weisen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variiert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00">
              <a:latin typeface="Arial"/>
              <a:cs typeface="Arial"/>
            </a:endParaRPr>
          </a:p>
          <a:p>
            <a:pPr marL="1521460" indent="-114935">
              <a:lnSpc>
                <a:spcPct val="100000"/>
              </a:lnSpc>
              <a:buChar char="•"/>
              <a:tabLst>
                <a:tab pos="1522095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M¨oglichkeit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spice-Direktive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.step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param</a:t>
            </a:r>
            <a:endParaRPr sz="600">
              <a:latin typeface="Arial"/>
              <a:cs typeface="Arial"/>
            </a:endParaRPr>
          </a:p>
          <a:p>
            <a:pPr marL="1521460" indent="-114935">
              <a:lnSpc>
                <a:spcPts val="675"/>
              </a:lnSpc>
              <a:spcBef>
                <a:spcPts val="204"/>
              </a:spcBef>
              <a:buChar char="•"/>
              <a:tabLst>
                <a:tab pos="1522095" algn="l"/>
              </a:tabLst>
            </a:pP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einfach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spice-Direktive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endParaRPr sz="600">
              <a:latin typeface="Arial"/>
              <a:cs typeface="Arial"/>
            </a:endParaRPr>
          </a:p>
          <a:p>
            <a:pPr marL="1521460">
              <a:lnSpc>
                <a:spcPts val="675"/>
              </a:lnSpc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(Edit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Directive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oder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 b="1">
                <a:solidFill>
                  <a:srgbClr val="22373A"/>
                </a:solidFill>
                <a:latin typeface="Arial"/>
                <a:cs typeface="Arial"/>
              </a:rPr>
              <a:t>dru¨ckt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S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))</a:t>
            </a:r>
            <a:endParaRPr sz="600">
              <a:latin typeface="Arial"/>
              <a:cs typeface="Arial"/>
            </a:endParaRPr>
          </a:p>
          <a:p>
            <a:pPr marL="1521460" indent="-114935">
              <a:lnSpc>
                <a:spcPts val="705"/>
              </a:lnSpc>
              <a:spcBef>
                <a:spcPts val="204"/>
              </a:spcBef>
              <a:buFont typeface="Arial"/>
              <a:buChar char="•"/>
              <a:tabLst>
                <a:tab pos="1522095" algn="l"/>
              </a:tabLst>
            </a:pP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.step</a:t>
            </a:r>
            <a:r>
              <a:rPr dirty="0" sz="600" spc="6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param</a:t>
            </a:r>
            <a:r>
              <a:rPr dirty="0" sz="600" spc="2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&lt;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varname</a:t>
            </a:r>
            <a:r>
              <a:rPr dirty="0" sz="600" spc="8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&gt;&lt;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start</a:t>
            </a:r>
            <a:r>
              <a:rPr dirty="0" sz="600" spc="8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&gt;&lt;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22373A"/>
                </a:solidFill>
                <a:latin typeface="Arial"/>
                <a:cs typeface="Arial"/>
              </a:rPr>
              <a:t>stop</a:t>
            </a:r>
            <a:r>
              <a:rPr dirty="0" sz="600" spc="7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&gt;&lt;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step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ts val="705"/>
              </a:lnSpc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Simulieren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Abh¨angigkeit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RT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50">
              <a:latin typeface="Arial"/>
              <a:cs typeface="Arial"/>
            </a:endParaRPr>
          </a:p>
          <a:p>
            <a:pPr lvl="1" marL="2241550" marR="254635" indent="-114300">
              <a:lnSpc>
                <a:spcPts val="630"/>
              </a:lnSpc>
              <a:spcBef>
                <a:spcPts val="5"/>
              </a:spcBef>
              <a:buChar char="•"/>
              <a:tabLst>
                <a:tab pos="2242185" algn="l"/>
              </a:tabLst>
            </a:pP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wird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variablen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x-Achse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aufgetragen</a:t>
            </a:r>
            <a:endParaRPr sz="600">
              <a:latin typeface="Arial"/>
              <a:cs typeface="Arial"/>
            </a:endParaRPr>
          </a:p>
          <a:p>
            <a:pPr lvl="1" marL="2241550" indent="-114935">
              <a:lnSpc>
                <a:spcPts val="675"/>
              </a:lnSpc>
              <a:spcBef>
                <a:spcPts val="195"/>
              </a:spcBef>
              <a:buChar char="•"/>
              <a:tabLst>
                <a:tab pos="2242185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zwischen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endParaRPr sz="600">
              <a:latin typeface="Arial"/>
              <a:cs typeface="Arial"/>
            </a:endParaRPr>
          </a:p>
          <a:p>
            <a:pPr marL="2241550">
              <a:lnSpc>
                <a:spcPts val="675"/>
              </a:lnSpc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anzeigen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lassen:</a:t>
            </a:r>
            <a:endParaRPr sz="600">
              <a:latin typeface="Arial"/>
              <a:cs typeface="Arial"/>
            </a:endParaRPr>
          </a:p>
          <a:p>
            <a:pPr lvl="1" marL="2241550" indent="-114935">
              <a:lnSpc>
                <a:spcPts val="675"/>
              </a:lnSpc>
              <a:spcBef>
                <a:spcPts val="204"/>
              </a:spcBef>
              <a:buChar char="•"/>
              <a:tabLst>
                <a:tab pos="2242185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...</a:t>
            </a:r>
            <a:r>
              <a:rPr dirty="0" sz="600" spc="1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viewer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add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traces</a:t>
            </a:r>
            <a:endParaRPr sz="600">
              <a:latin typeface="Arial"/>
              <a:cs typeface="Arial"/>
            </a:endParaRPr>
          </a:p>
          <a:p>
            <a:pPr marL="2241550">
              <a:lnSpc>
                <a:spcPts val="675"/>
              </a:lnSpc>
            </a:pP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—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V(A,B)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(Spannung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Knoten)</a:t>
            </a:r>
            <a:endParaRPr sz="600">
              <a:latin typeface="Arial"/>
              <a:cs typeface="Arial"/>
            </a:endParaRPr>
          </a:p>
          <a:p>
            <a:pPr lvl="1" marL="2241550" marR="281940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2242185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...</a:t>
            </a:r>
            <a:r>
              <a:rPr dirty="0" sz="600" spc="10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schematic,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indem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roten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Messpitze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Potential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klickt,</a:t>
            </a:r>
            <a:endParaRPr sz="600">
              <a:latin typeface="Arial"/>
              <a:cs typeface="Arial"/>
            </a:endParaRPr>
          </a:p>
          <a:p>
            <a:pPr lvl="1" marL="2241550" marR="1651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2242185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......</a:t>
            </a:r>
            <a:r>
              <a:rPr dirty="0" sz="600" spc="1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linke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Maustaste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gedru¨ckt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haltet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erscheinenden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schwarzen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Messpitze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( 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zweite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Potential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klickt.</a:t>
            </a:r>
            <a:endParaRPr sz="600">
              <a:latin typeface="Arial"/>
              <a:cs typeface="Arial"/>
            </a:endParaRPr>
          </a:p>
          <a:p>
            <a:pPr lvl="1" marL="2241550" marR="5715" indent="-114300">
              <a:lnSpc>
                <a:spcPts val="630"/>
              </a:lnSpc>
              <a:spcBef>
                <a:spcPts val="290"/>
              </a:spcBef>
              <a:buChar char="•"/>
              <a:tabLst>
                <a:tab pos="2242185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Strom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angezeigt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werden,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indem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Maus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fahrt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Strommesszange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1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anklickt.</a:t>
            </a:r>
            <a:endParaRPr sz="600">
              <a:latin typeface="Arial"/>
              <a:cs typeface="Arial"/>
            </a:endParaRPr>
          </a:p>
          <a:p>
            <a:pPr lvl="1" marL="2241550" marR="17780" indent="-114300">
              <a:lnSpc>
                <a:spcPts val="630"/>
              </a:lnSpc>
              <a:spcBef>
                <a:spcPts val="290"/>
              </a:spcBef>
              <a:buChar char="•"/>
              <a:tabLst>
                <a:tab pos="2242185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Verlustleistung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angezeigt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werden,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indem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Maus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fahrt,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Shift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gedru¨ckt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haltet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Temperatursymbol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( )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anklickt.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865"/>
              </a:lnSpc>
            </a:pPr>
            <a:r>
              <a:rPr dirty="0" spc="-25"/>
              <a:t>44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097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Modellierung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75">
                <a:solidFill>
                  <a:srgbClr val="F9F9F9"/>
                </a:solidFill>
              </a:rPr>
              <a:t>eines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variablen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Widerstandes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551751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36524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99" y="521467"/>
            <a:ext cx="3912870" cy="358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Formeln</a:t>
            </a:r>
            <a:r>
              <a:rPr dirty="0" sz="6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visualisieren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5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Weiterhin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viewer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auch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beliebige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Formlen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1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somit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Kennwerte</a:t>
            </a:r>
            <a:r>
              <a:rPr dirty="0" sz="600" spc="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eurer</a:t>
            </a:r>
            <a:r>
              <a:rPr dirty="0" sz="6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1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berechnen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visualisieren.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205" y="977710"/>
            <a:ext cx="3693624" cy="135684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65899" y="2412956"/>
            <a:ext cx="3105785" cy="49657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5"/>
              </a:spcBef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solltet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Messwerte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Bru¨ckenschaltung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ermitteln,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bzw.</a:t>
            </a:r>
            <a:r>
              <a:rPr dirty="0" sz="600" spc="1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ermittelt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haben:</a:t>
            </a:r>
            <a:endParaRPr sz="600">
              <a:latin typeface="Arial"/>
              <a:cs typeface="Arial"/>
            </a:endParaRPr>
          </a:p>
          <a:p>
            <a:pPr marL="3149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315595" algn="l"/>
              </a:tabLst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Bru¨ckenspannung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spc="30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endParaRPr baseline="-16666" sz="750">
              <a:latin typeface="Arial"/>
              <a:cs typeface="Arial"/>
            </a:endParaRPr>
          </a:p>
          <a:p>
            <a:pPr marL="314960" indent="-114300">
              <a:lnSpc>
                <a:spcPct val="100000"/>
              </a:lnSpc>
              <a:spcBef>
                <a:spcPts val="210"/>
              </a:spcBef>
              <a:buChar char="•"/>
              <a:tabLst>
                <a:tab pos="3155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sz="600" spc="-9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22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 spc="-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3149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3155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erlustleis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22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 spc="-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1111" sz="750" spc="-37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baseline="-11111" sz="750" spc="-12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sz="600" spc="-9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22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 spc="-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865"/>
              </a:lnSpc>
            </a:pPr>
            <a:r>
              <a:rPr dirty="0" spc="-25"/>
              <a:t>45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9158" y="2949885"/>
            <a:ext cx="164846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1765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1524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erifiziert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Widerstands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w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22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u="sng" baseline="33333" sz="750" spc="-67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3333" sz="750" spc="22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V</a:t>
            </a:r>
            <a:r>
              <a:rPr dirty="0" u="sng" baseline="33333" sz="750" spc="-89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baseline="33333" sz="750" spc="52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(</a:t>
            </a:r>
            <a:r>
              <a:rPr dirty="0" u="sng" baseline="33333" sz="750" spc="-37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a</a:t>
            </a:r>
            <a:r>
              <a:rPr dirty="0" u="sng" baseline="33333" sz="750" spc="52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)</a:t>
            </a:r>
            <a:endParaRPr baseline="33333" sz="7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49818" y="2996535"/>
            <a:ext cx="23939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500" spc="5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sz="500" spc="-7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500" spc="3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5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 spc="-22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6666" sz="750" spc="-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500" spc="35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64922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60">
                <a:solidFill>
                  <a:srgbClr val="F9F9F9"/>
                </a:solidFill>
              </a:rPr>
              <a:t>Check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Was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haben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35">
                <a:solidFill>
                  <a:srgbClr val="F9F9F9"/>
                </a:solidFill>
              </a:rPr>
              <a:t>wir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70">
                <a:solidFill>
                  <a:srgbClr val="F9F9F9"/>
                </a:solidFill>
              </a:rPr>
              <a:t>bisher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35">
                <a:solidFill>
                  <a:srgbClr val="F9F9F9"/>
                </a:solidFill>
              </a:rPr>
              <a:t>gelernt</a:t>
            </a:r>
            <a:endParaRPr sz="12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46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529639"/>
            <a:ext cx="3895725" cy="25673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60" b="1">
                <a:solidFill>
                  <a:srgbClr val="22373A"/>
                </a:solidFill>
                <a:latin typeface="Arial"/>
                <a:cs typeface="Arial"/>
              </a:rPr>
              <a:t>Bis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22373A"/>
                </a:solidFill>
                <a:latin typeface="Arial"/>
                <a:cs typeface="Arial"/>
              </a:rPr>
              <a:t>jetzt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 b="1">
                <a:solidFill>
                  <a:srgbClr val="22373A"/>
                </a:solidFill>
                <a:latin typeface="Arial"/>
                <a:cs typeface="Arial"/>
              </a:rPr>
              <a:t>solltet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 b="1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Elemente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 b="1">
                <a:solidFill>
                  <a:srgbClr val="22373A"/>
                </a:solidFill>
                <a:latin typeface="Arial"/>
                <a:cs typeface="Arial"/>
              </a:rPr>
              <a:t>beherrschen</a:t>
            </a:r>
            <a:endParaRPr sz="11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880"/>
              </a:spcBef>
              <a:buChar char="•"/>
              <a:tabLst>
                <a:tab pos="290195" algn="l"/>
              </a:tabLst>
            </a:pP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Verwendung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Bauteileditors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1100" spc="20" b="1">
                <a:solidFill>
                  <a:srgbClr val="22373A"/>
                </a:solidFill>
                <a:latin typeface="Arial"/>
                <a:cs typeface="Arial"/>
              </a:rPr>
              <a:t>F2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295"/>
              </a:spcBef>
              <a:buChar char="•"/>
              <a:tabLst>
                <a:tab pos="290195" algn="l"/>
              </a:tabLst>
            </a:pP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DC-Sweep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verstehen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endParaRPr sz="11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290"/>
              </a:spcBef>
              <a:buChar char="•"/>
              <a:tabLst>
                <a:tab pos="290195" algn="l"/>
              </a:tabLst>
            </a:pP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Transient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verstehen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endParaRPr sz="11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110"/>
              </a:spcBef>
              <a:buChar char="•"/>
              <a:tabLst>
                <a:tab pos="290195" algn="l"/>
              </a:tabLst>
            </a:pP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AC-Sweep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verstehen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endParaRPr sz="1100">
              <a:latin typeface="Arial"/>
              <a:cs typeface="Arial"/>
            </a:endParaRPr>
          </a:p>
          <a:p>
            <a:pPr lvl="1" marL="566420" marR="5080" indent="-132715">
              <a:lnSpc>
                <a:spcPct val="114599"/>
              </a:lnSpc>
              <a:spcBef>
                <a:spcPts val="20"/>
              </a:spcBef>
              <a:buChar char="•"/>
              <a:tabLst>
                <a:tab pos="567055" algn="l"/>
              </a:tabLst>
            </a:pPr>
            <a:r>
              <a:rPr dirty="0" sz="1000" spc="-7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10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35">
                <a:solidFill>
                  <a:srgbClr val="22373A"/>
                </a:solidFill>
                <a:latin typeface="Arial"/>
                <a:cs typeface="Arial"/>
              </a:rPr>
              <a:t>Kleinsignal </a:t>
            </a:r>
            <a:r>
              <a:rPr dirty="0" sz="1000" spc="-40">
                <a:solidFill>
                  <a:srgbClr val="22373A"/>
                </a:solidFill>
                <a:latin typeface="Arial"/>
                <a:cs typeface="Arial"/>
              </a:rPr>
              <a:t>Verhalten </a:t>
            </a:r>
            <a:r>
              <a:rPr dirty="0" sz="1000" spc="-5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10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6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sz="10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1000" spc="-75">
                <a:solidFill>
                  <a:srgbClr val="22373A"/>
                </a:solidFill>
                <a:latin typeface="Arial"/>
                <a:cs typeface="Arial"/>
              </a:rPr>
              <a:t>AC-Sweep </a:t>
            </a:r>
            <a:r>
              <a:rPr dirty="0" sz="1000" spc="-2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60">
                <a:solidFill>
                  <a:srgbClr val="22373A"/>
                </a:solidFill>
                <a:latin typeface="Arial"/>
                <a:cs typeface="Arial"/>
              </a:rPr>
              <a:t>verstehen</a:t>
            </a:r>
            <a:r>
              <a:rPr dirty="0" sz="10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45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0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65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endParaRPr sz="1000">
              <a:latin typeface="Arial"/>
              <a:cs typeface="Arial"/>
            </a:endParaRPr>
          </a:p>
          <a:p>
            <a:pPr lvl="1" marL="566420" indent="-132715">
              <a:lnSpc>
                <a:spcPct val="100000"/>
              </a:lnSpc>
              <a:spcBef>
                <a:spcPts val="175"/>
              </a:spcBef>
              <a:buChar char="•"/>
              <a:tabLst>
                <a:tab pos="567055" algn="l"/>
              </a:tabLst>
            </a:pPr>
            <a:r>
              <a:rPr dirty="0" sz="1000" spc="-3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0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65">
                <a:solidFill>
                  <a:srgbClr val="22373A"/>
                </a:solidFill>
                <a:latin typeface="Arial"/>
                <a:cs typeface="Arial"/>
              </a:rPr>
              <a:t>Grenzefrequenz</a:t>
            </a:r>
            <a:r>
              <a:rPr dirty="0" sz="10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5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10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30">
                <a:solidFill>
                  <a:srgbClr val="22373A"/>
                </a:solidFill>
                <a:latin typeface="Arial"/>
                <a:cs typeface="Arial"/>
              </a:rPr>
              <a:t>Filterschaltung</a:t>
            </a:r>
            <a:r>
              <a:rPr dirty="0" sz="10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22373A"/>
                </a:solidFill>
                <a:latin typeface="Arial"/>
                <a:cs typeface="Arial"/>
              </a:rPr>
              <a:t>simulativ</a:t>
            </a:r>
            <a:r>
              <a:rPr dirty="0" sz="10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22373A"/>
                </a:solidFill>
                <a:latin typeface="Arial"/>
                <a:cs typeface="Arial"/>
              </a:rPr>
              <a:t>ermitteln</a:t>
            </a:r>
            <a:endParaRPr sz="10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310"/>
              </a:spcBef>
              <a:buChar char="•"/>
              <a:tabLst>
                <a:tab pos="290195" algn="l"/>
              </a:tabLst>
            </a:pP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Arbeitspunktanalyse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durchfu¨hren</a:t>
            </a:r>
            <a:endParaRPr sz="11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110"/>
              </a:spcBef>
              <a:buChar char="•"/>
              <a:tabLst>
                <a:tab pos="290195" algn="l"/>
              </a:tabLst>
            </a:pP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viewer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endParaRPr sz="1100">
              <a:latin typeface="Arial"/>
              <a:cs typeface="Arial"/>
            </a:endParaRPr>
          </a:p>
          <a:p>
            <a:pPr lvl="1" marL="566420" indent="-132715">
              <a:lnSpc>
                <a:spcPct val="100000"/>
              </a:lnSpc>
              <a:spcBef>
                <a:spcPts val="195"/>
              </a:spcBef>
              <a:buChar char="•"/>
              <a:tabLst>
                <a:tab pos="567055" algn="l"/>
              </a:tabLst>
            </a:pPr>
            <a:r>
              <a:rPr dirty="0" sz="1000" spc="-50">
                <a:solidFill>
                  <a:srgbClr val="22373A"/>
                </a:solidFill>
                <a:latin typeface="Arial"/>
                <a:cs typeface="Arial"/>
              </a:rPr>
              <a:t>traces</a:t>
            </a:r>
            <a:r>
              <a:rPr dirty="0" sz="10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70">
                <a:solidFill>
                  <a:srgbClr val="22373A"/>
                </a:solidFill>
                <a:latin typeface="Arial"/>
                <a:cs typeface="Arial"/>
              </a:rPr>
              <a:t>hinzufu¨gen</a:t>
            </a:r>
            <a:r>
              <a:rPr dirty="0" sz="10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45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0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80">
                <a:solidFill>
                  <a:srgbClr val="22373A"/>
                </a:solidFill>
                <a:latin typeface="Arial"/>
                <a:cs typeface="Arial"/>
              </a:rPr>
              <a:t>anpassen</a:t>
            </a:r>
            <a:endParaRPr sz="10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310"/>
              </a:spcBef>
              <a:buChar char="•"/>
              <a:tabLst>
                <a:tab pos="290195" algn="l"/>
              </a:tabLst>
            </a:pP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Variablen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einfu¨hren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variieren</a:t>
            </a:r>
            <a:endParaRPr sz="11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295"/>
              </a:spcBef>
              <a:buChar char="•"/>
              <a:tabLst>
                <a:tab pos="290195" algn="l"/>
              </a:tabLst>
            </a:pP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Verwendung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Labels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1100" spc="20" b="1">
                <a:solidFill>
                  <a:srgbClr val="22373A"/>
                </a:solidFill>
                <a:latin typeface="Arial"/>
                <a:cs typeface="Arial"/>
              </a:rPr>
              <a:t>F4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00291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realer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50">
                <a:solidFill>
                  <a:srgbClr val="F9F9F9"/>
                </a:solidFill>
              </a:rPr>
              <a:t>PTC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25">
                <a:solidFill>
                  <a:srgbClr val="F9F9F9"/>
                </a:solidFill>
              </a:rPr>
              <a:t>KTY81-210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8091" y="134000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8091" y="1424774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91299" y="518508"/>
            <a:ext cx="3869690" cy="1069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KTY81-210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50">
              <a:latin typeface="Arial"/>
              <a:cs typeface="Arial"/>
            </a:endParaRPr>
          </a:p>
          <a:p>
            <a:pPr marL="12700" marR="145415">
              <a:lnSpc>
                <a:spcPts val="630"/>
              </a:lnSpc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KTY81-210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PTC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wollen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Temperaturfu¨hler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unserer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Bru¨ckenschaltung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verwenden.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Dazu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mu¨ssen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modellieren.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entsprechende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Verhalten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nachzubilden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ben¨otigen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Spezifikation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Sensors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seinem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Datenblatt.</a:t>
            </a:r>
            <a:endParaRPr sz="600">
              <a:latin typeface="Arial"/>
              <a:cs typeface="Arial"/>
            </a:endParaRPr>
          </a:p>
          <a:p>
            <a:pPr marL="2895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290195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Hersteller-Datenblatt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600" spc="2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&lt;&lt;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Hyperlink</a:t>
            </a:r>
            <a:r>
              <a:rPr dirty="0" sz="600" spc="100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zum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PDF</a:t>
            </a:r>
            <a:r>
              <a:rPr dirty="0" sz="600" spc="140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&gt;&gt;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herunterladen</a:t>
            </a:r>
            <a:endParaRPr sz="600">
              <a:latin typeface="Arial"/>
              <a:cs typeface="Arial"/>
            </a:endParaRPr>
          </a:p>
          <a:p>
            <a:pPr marL="2895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290195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Hersteller-Formelreferenz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&lt;&lt;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Hyperlink</a:t>
            </a:r>
            <a:r>
              <a:rPr dirty="0" sz="600" spc="95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zum</a:t>
            </a:r>
            <a:r>
              <a:rPr dirty="0" sz="600" spc="6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PDF</a:t>
            </a:r>
            <a:r>
              <a:rPr dirty="0" sz="600" spc="125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&gt;&gt;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herunterladen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Datenblattes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Datenblatt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enth¨alt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Tabelle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Widerstandswerte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Temparatur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beschreibt.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9920" y="1686509"/>
            <a:ext cx="933450" cy="1609090"/>
            <a:chOff x="579920" y="1686509"/>
            <a:chExt cx="933450" cy="160909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920" y="1686509"/>
              <a:ext cx="933103" cy="3184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920" y="2017612"/>
              <a:ext cx="933153" cy="127779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60192" y="1652078"/>
            <a:ext cx="1224697" cy="1677747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47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1540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Approximation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75">
                <a:solidFill>
                  <a:srgbClr val="F9F9F9"/>
                </a:solidFill>
              </a:rPr>
              <a:t>eines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50">
                <a:solidFill>
                  <a:srgbClr val="F9F9F9"/>
                </a:solidFill>
              </a:rPr>
              <a:t>PTC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99" y="518508"/>
            <a:ext cx="3533775" cy="2781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Quadratische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Approximationsformel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Hersteller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gibt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seinem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Datenblatt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Approximationsformel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Modellierung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Verhaltens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an.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42005" y="828861"/>
            <a:ext cx="55816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96570" algn="l"/>
              </a:tabLst>
            </a:pP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500" spc="20" i="1">
                <a:solidFill>
                  <a:srgbClr val="22373A"/>
                </a:solidFill>
                <a:latin typeface="Arial"/>
                <a:cs typeface="Arial"/>
              </a:rPr>
              <a:t>D</a:t>
            </a:r>
            <a:endParaRPr sz="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6791" y="892349"/>
            <a:ext cx="212661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67335" algn="l"/>
                <a:tab pos="872490" algn="l"/>
                <a:tab pos="1452245" algn="l"/>
                <a:tab pos="2071370" algn="l"/>
              </a:tabLst>
            </a:pPr>
            <a:r>
              <a:rPr dirty="0" baseline="5555" sz="750" spc="82" i="1">
                <a:solidFill>
                  <a:srgbClr val="22373A"/>
                </a:solidFill>
                <a:latin typeface="Arial"/>
                <a:cs typeface="Arial"/>
              </a:rPr>
              <a:t>T	</a:t>
            </a:r>
            <a:r>
              <a:rPr dirty="0" baseline="5555" sz="750" spc="-22" i="1">
                <a:solidFill>
                  <a:srgbClr val="22373A"/>
                </a:solidFill>
                <a:latin typeface="Arial"/>
                <a:cs typeface="Arial"/>
              </a:rPr>
              <a:t>Ref	Ref	Ref	</a:t>
            </a:r>
            <a:r>
              <a:rPr dirty="0" sz="500" spc="10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endParaRPr sz="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0007" y="854385"/>
            <a:ext cx="22364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  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  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[1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8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  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8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  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i="1">
                <a:solidFill>
                  <a:srgbClr val="22373A"/>
                </a:solidFill>
                <a:latin typeface="Arial"/>
                <a:cs typeface="Arial"/>
              </a:rPr>
              <a:t>C</a:t>
            </a:r>
            <a:r>
              <a:rPr dirty="0" sz="600" spc="-1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8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 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)]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76231" y="854385"/>
            <a:ext cx="1289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(6)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1595" y="1168854"/>
            <a:ext cx="2332744" cy="1970737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48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1540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Approximation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75">
                <a:solidFill>
                  <a:srgbClr val="F9F9F9"/>
                </a:solidFill>
              </a:rPr>
              <a:t>eines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50">
                <a:solidFill>
                  <a:srgbClr val="F9F9F9"/>
                </a:solidFill>
              </a:rPr>
              <a:t>PTC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6120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968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99" y="581766"/>
            <a:ext cx="3914140" cy="361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Genauigkeit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Approximation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5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Wenn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Tabelle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aus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Datenblatt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quadratischen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Approximationsformel (Formel 6, </a:t>
            </a:r>
            <a:r>
              <a:rPr dirty="0" sz="600" spc="-30" i="1">
                <a:solidFill>
                  <a:srgbClr val="22373A"/>
                </a:solidFill>
                <a:latin typeface="Arial"/>
                <a:cs typeface="Arial"/>
              </a:rPr>
              <a:t>C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0)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vergleichen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ergibt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folgender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Verlauf.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1595" y="1057010"/>
            <a:ext cx="2332697" cy="146057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3199" y="2622555"/>
            <a:ext cx="3989704" cy="43560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50800" marR="43180">
              <a:lnSpc>
                <a:spcPts val="630"/>
              </a:lnSpc>
              <a:spcBef>
                <a:spcPts val="190"/>
              </a:spcBef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Aus Formel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6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wissen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wir,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quadratische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Approximation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ab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Temparatur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T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 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baseline="-16666" sz="750" spc="60" i="1">
                <a:solidFill>
                  <a:srgbClr val="22373A"/>
                </a:solidFill>
                <a:latin typeface="Arial"/>
                <a:cs typeface="Arial"/>
              </a:rPr>
              <a:t>i 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nicht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mehr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vollst¨andig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ist.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Diesen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Effekt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sehen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hier.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Ab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T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 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baseline="-16666" sz="750" spc="60" i="1">
                <a:solidFill>
                  <a:srgbClr val="22373A"/>
                </a:solidFill>
                <a:latin typeface="Arial"/>
                <a:cs typeface="Arial"/>
              </a:rPr>
              <a:t>i 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100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weicht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reale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Verlauf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ab.</a:t>
            </a:r>
            <a:r>
              <a:rPr dirty="0" sz="600" spc="1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Wenn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unseren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Messbereich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jedoch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-50C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100C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begrenzen,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k¨onnen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quadratische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verwenden.</a:t>
            </a:r>
            <a:endParaRPr sz="600">
              <a:latin typeface="Arial"/>
              <a:cs typeface="Arial"/>
            </a:endParaRPr>
          </a:p>
          <a:p>
            <a:pPr algn="just" marL="50800">
              <a:lnSpc>
                <a:spcPct val="100000"/>
              </a:lnSpc>
              <a:spcBef>
                <a:spcPts val="525"/>
              </a:spcBef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Dies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n¨achsten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Schritt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tun.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49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42201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Modellierung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95">
                <a:solidFill>
                  <a:srgbClr val="F9F9F9"/>
                </a:solidFill>
              </a:rPr>
              <a:t>des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25">
                <a:solidFill>
                  <a:srgbClr val="F9F9F9"/>
                </a:solidFill>
              </a:rPr>
              <a:t>KTY81-210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887898"/>
            <a:ext cx="933053" cy="574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914" y="2160002"/>
            <a:ext cx="933058" cy="6506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3199" y="518508"/>
            <a:ext cx="3987165" cy="2183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Widerstandsformel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 b="1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Variable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Modellierung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starten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einfachen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schematic.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Arial"/>
              <a:cs typeface="Arial"/>
            </a:endParaRPr>
          </a:p>
          <a:p>
            <a:pPr marL="1491615" indent="-114935">
              <a:lnSpc>
                <a:spcPct val="100000"/>
              </a:lnSpc>
              <a:buChar char="•"/>
              <a:tabLst>
                <a:tab pos="1492250" algn="l"/>
              </a:tabLst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Baut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Schaltplan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endParaRPr sz="600">
              <a:latin typeface="Arial"/>
              <a:cs typeface="Arial"/>
            </a:endParaRPr>
          </a:p>
          <a:p>
            <a:pPr marL="1491615" indent="-114935">
              <a:lnSpc>
                <a:spcPct val="100000"/>
              </a:lnSpc>
              <a:spcBef>
                <a:spcPts val="210"/>
              </a:spcBef>
              <a:buChar char="•"/>
              <a:tabLst>
                <a:tab pos="149225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Gebt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22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11111" sz="7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riable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KTY</a:t>
            </a:r>
            <a:r>
              <a:rPr dirty="0" sz="600" spc="-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81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210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ert</a:t>
            </a:r>
            <a:endParaRPr sz="600">
              <a:latin typeface="Arial"/>
              <a:cs typeface="Arial"/>
            </a:endParaRPr>
          </a:p>
          <a:p>
            <a:pPr marL="1491615" indent="-114935">
              <a:lnSpc>
                <a:spcPct val="100000"/>
              </a:lnSpc>
              <a:spcBef>
                <a:spcPts val="204"/>
              </a:spcBef>
              <a:buChar char="•"/>
              <a:tabLst>
                <a:tab pos="149225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Erstellt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La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el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Namen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KTY</a:t>
            </a:r>
            <a:r>
              <a:rPr dirty="0" sz="600" spc="-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81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210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abh¨angig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Temparatur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seiner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simulieren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gehen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folgt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vor: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3282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Schrittweite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Steigerung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Temparatur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380"/>
              </a:spcBef>
              <a:buChar char="•"/>
              <a:tabLst>
                <a:tab pos="3282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entsprechend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6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 spc="-30" i="1">
                <a:solidFill>
                  <a:srgbClr val="22373A"/>
                </a:solidFill>
                <a:latin typeface="Arial"/>
                <a:cs typeface="Arial"/>
              </a:rPr>
              <a:t>Ref</a:t>
            </a:r>
            <a:r>
              <a:rPr dirty="0" baseline="-16666" sz="750" spc="359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600" spc="-5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600" spc="1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7</a:t>
            </a:r>
            <a:r>
              <a:rPr dirty="0" sz="600" spc="30" i="1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874</a:t>
            </a:r>
            <a:r>
              <a:rPr dirty="0" baseline="27777" sz="750" spc="44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baseline="27777" sz="750" spc="44">
                <a:solidFill>
                  <a:srgbClr val="22373A"/>
                </a:solidFill>
                <a:latin typeface="Arial"/>
                <a:cs typeface="Arial"/>
              </a:rPr>
              <a:t>3</a:t>
            </a:r>
            <a:r>
              <a:rPr dirty="0" baseline="27777" sz="750" spc="18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600" spc="9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600" spc="30" i="1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874</a:t>
            </a:r>
            <a:r>
              <a:rPr dirty="0" baseline="27777" sz="750" spc="44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baseline="27777" sz="750" spc="44">
                <a:solidFill>
                  <a:srgbClr val="22373A"/>
                </a:solidFill>
                <a:latin typeface="Arial"/>
                <a:cs typeface="Arial"/>
              </a:rPr>
              <a:t>5</a:t>
            </a:r>
            <a:r>
              <a:rPr dirty="0" baseline="27777" sz="750" spc="18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baseline="-16666" sz="750" spc="7" i="1">
                <a:solidFill>
                  <a:srgbClr val="22373A"/>
                </a:solidFill>
                <a:latin typeface="Arial"/>
                <a:cs typeface="Arial"/>
              </a:rPr>
              <a:t>Ref </a:t>
            </a:r>
            <a:r>
              <a:rPr dirty="0" baseline="-16666" sz="750" spc="14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25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328295" algn="l"/>
              </a:tabLst>
            </a:pP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 spc="30" i="1">
                <a:solidFill>
                  <a:srgbClr val="22373A"/>
                </a:solidFill>
                <a:latin typeface="Arial"/>
                <a:cs typeface="Arial"/>
              </a:rPr>
              <a:t>KTY</a:t>
            </a:r>
            <a:r>
              <a:rPr dirty="0" baseline="-16666" sz="750" spc="-8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-16666" sz="750" spc="37">
                <a:solidFill>
                  <a:srgbClr val="22373A"/>
                </a:solidFill>
                <a:latin typeface="Arial"/>
                <a:cs typeface="Arial"/>
              </a:rPr>
              <a:t>81</a:t>
            </a:r>
            <a:r>
              <a:rPr dirty="0" baseline="-16666" sz="750" spc="37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baseline="-16666" sz="750" spc="37">
                <a:solidFill>
                  <a:srgbClr val="22373A"/>
                </a:solidFill>
                <a:latin typeface="Arial"/>
                <a:cs typeface="Arial"/>
              </a:rPr>
              <a:t>210</a:t>
            </a:r>
            <a:r>
              <a:rPr dirty="0" baseline="-16666" sz="750" spc="17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600" spc="10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[1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7</a:t>
            </a:r>
            <a:r>
              <a:rPr dirty="0" sz="600" spc="30" i="1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874</a:t>
            </a:r>
            <a:r>
              <a:rPr dirty="0" baseline="27777" sz="750" spc="44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baseline="27777" sz="750" spc="44">
                <a:solidFill>
                  <a:srgbClr val="22373A"/>
                </a:solidFill>
                <a:latin typeface="Arial"/>
                <a:cs typeface="Arial"/>
              </a:rPr>
              <a:t>3</a:t>
            </a:r>
            <a:r>
              <a:rPr dirty="0" baseline="27777" sz="750" spc="-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8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25)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600" spc="30" i="1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874</a:t>
            </a:r>
            <a:r>
              <a:rPr dirty="0" baseline="27777" sz="750" spc="44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baseline="27777" sz="750" spc="44">
                <a:solidFill>
                  <a:srgbClr val="22373A"/>
                </a:solidFill>
                <a:latin typeface="Arial"/>
                <a:cs typeface="Arial"/>
              </a:rPr>
              <a:t>5</a:t>
            </a:r>
            <a:r>
              <a:rPr dirty="0" baseline="27777" sz="750" spc="-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8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25)</a:t>
            </a:r>
            <a:r>
              <a:rPr dirty="0" baseline="27777" sz="75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27777" sz="750" spc="-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]</a:t>
            </a:r>
            <a:endParaRPr sz="600">
              <a:latin typeface="Arial"/>
              <a:cs typeface="Arial"/>
            </a:endParaRPr>
          </a:p>
          <a:p>
            <a:pPr lvl="1" marL="1491615" indent="-114935">
              <a:lnSpc>
                <a:spcPts val="675"/>
              </a:lnSpc>
              <a:spcBef>
                <a:spcPts val="645"/>
              </a:spcBef>
              <a:buChar char="•"/>
              <a:tabLst>
                <a:tab pos="149225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Variable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Spice-Direktive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22373A"/>
                </a:solidFill>
                <a:latin typeface="Arial"/>
                <a:cs typeface="Arial"/>
              </a:rPr>
              <a:t>.param</a:t>
            </a:r>
            <a:endParaRPr sz="600">
              <a:latin typeface="Arial"/>
              <a:cs typeface="Arial"/>
            </a:endParaRPr>
          </a:p>
          <a:p>
            <a:pPr algn="ctr" marR="627380">
              <a:lnSpc>
                <a:spcPts val="675"/>
              </a:lnSpc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hinterlegen</a:t>
            </a:r>
            <a:endParaRPr sz="600">
              <a:latin typeface="Arial"/>
              <a:cs typeface="Arial"/>
            </a:endParaRPr>
          </a:p>
          <a:p>
            <a:pPr lvl="1" marL="1491615" marR="43180" indent="-114300">
              <a:lnSpc>
                <a:spcPts val="630"/>
              </a:lnSpc>
              <a:spcBef>
                <a:spcPts val="450"/>
              </a:spcBef>
              <a:buChar char="•"/>
              <a:tabLst>
                <a:tab pos="1492250" algn="l"/>
              </a:tabLst>
            </a:pP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900" spc="-7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ber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Spice-Direktive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.step</a:t>
            </a:r>
            <a:r>
              <a:rPr dirty="0" sz="600" spc="7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Parameter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 i="1">
                <a:solidFill>
                  <a:srgbClr val="22373A"/>
                </a:solidFill>
                <a:latin typeface="Arial"/>
                <a:cs typeface="Arial"/>
              </a:rPr>
              <a:t>TEMP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(nicht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 i="1">
                <a:solidFill>
                  <a:srgbClr val="22373A"/>
                </a:solidFill>
                <a:latin typeface="Arial"/>
                <a:cs typeface="Arial"/>
              </a:rPr>
              <a:t>TEMP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dieser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beschreibt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globale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Temparatur)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Tempartur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einfu¨hren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variieren.</a:t>
            </a:r>
            <a:endParaRPr sz="600">
              <a:latin typeface="Arial"/>
              <a:cs typeface="Arial"/>
            </a:endParaRPr>
          </a:p>
          <a:p>
            <a:pPr lvl="1" marL="1491615" indent="-114935">
              <a:lnSpc>
                <a:spcPct val="100000"/>
              </a:lnSpc>
              <a:spcBef>
                <a:spcPts val="195"/>
              </a:spcBef>
              <a:buChar char="•"/>
              <a:tabLst>
                <a:tab pos="149225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Arbeitspunktanalyse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k¨onnen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uns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nun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trace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95461" y="2747044"/>
            <a:ext cx="23939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500" spc="5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sz="500" spc="-7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500" spc="3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5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 spc="-22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16666" sz="750" spc="-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500" spc="35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6739" y="2700393"/>
            <a:ext cx="13696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22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11111" sz="750" spc="-2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u="sng" baseline="33333" sz="750" spc="22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V</a:t>
            </a:r>
            <a:r>
              <a:rPr dirty="0" u="sng" baseline="33333" sz="750" spc="-89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baseline="33333" sz="750" spc="52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(</a:t>
            </a:r>
            <a:r>
              <a:rPr dirty="0" u="sng" baseline="33333" sz="750" spc="60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KT</a:t>
            </a:r>
            <a:r>
              <a:rPr dirty="0" u="sng" baseline="33333" sz="750" spc="22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Y</a:t>
            </a:r>
            <a:r>
              <a:rPr dirty="0" u="sng" baseline="33333" sz="750" spc="-82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baseline="33333" sz="750" spc="-22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81</a:t>
            </a:r>
            <a:r>
              <a:rPr dirty="0" u="sng" baseline="33333" sz="750" spc="367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−</a:t>
            </a:r>
            <a:r>
              <a:rPr dirty="0" u="sng" baseline="33333" sz="750" spc="-7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210)</a:t>
            </a:r>
            <a:r>
              <a:rPr dirty="0" baseline="33333" sz="7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33333" sz="75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anzeigen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lassen.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3048" y="2978904"/>
            <a:ext cx="3050540" cy="196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5405">
              <a:lnSpc>
                <a:spcPts val="675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Entspricht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Verlauf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Datenblattes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euren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Erwartungen?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ts val="675"/>
              </a:lnSpc>
            </a:pP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ja,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dann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 b="1">
                <a:solidFill>
                  <a:srgbClr val="22373A"/>
                </a:solidFill>
                <a:latin typeface="Arial"/>
                <a:cs typeface="Arial"/>
              </a:rPr>
              <a:t>k¨onnen</a:t>
            </a:r>
            <a:r>
              <a:rPr dirty="0" sz="600" spc="6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 b="1">
                <a:solidFill>
                  <a:srgbClr val="22373A"/>
                </a:solidFill>
                <a:latin typeface="Arial"/>
                <a:cs typeface="Arial"/>
              </a:rPr>
              <a:t>diesen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nun</a:t>
            </a:r>
            <a:r>
              <a:rPr dirty="0" sz="600" spc="6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 b="1">
                <a:solidFill>
                  <a:srgbClr val="22373A"/>
                </a:solidFill>
                <a:latin typeface="Arial"/>
                <a:cs typeface="Arial"/>
              </a:rPr>
              <a:t>unsere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Messbruecke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 b="1">
                <a:solidFill>
                  <a:srgbClr val="22373A"/>
                </a:solidFill>
                <a:latin typeface="Arial"/>
                <a:cs typeface="Arial"/>
              </a:rPr>
              <a:t>u¨bernehmen.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16090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5">
                <a:solidFill>
                  <a:srgbClr val="F9F9F9"/>
                </a:solidFill>
              </a:rPr>
              <a:t>mit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45">
                <a:solidFill>
                  <a:srgbClr val="F9F9F9"/>
                </a:solidFill>
              </a:rPr>
              <a:t>KTY81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691769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3214" y="661484"/>
            <a:ext cx="6337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Schaltungsaufbau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776541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858760"/>
            <a:ext cx="1749555" cy="206174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38298" y="1648985"/>
            <a:ext cx="1720214" cy="47370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6364" marR="143510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 baut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KTY81-210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inklusive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spice-Direktive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modellierten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eure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Messbreuckenschaltung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endParaRPr sz="600">
              <a:latin typeface="Arial"/>
              <a:cs typeface="Arial"/>
            </a:endParaRPr>
          </a:p>
          <a:p>
            <a:pPr marL="126364" marR="508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27000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Pru¨ft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ob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Model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immer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noch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simulierbar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keinem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Fehler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kommt.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51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29247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Linearisierung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der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Kennlinie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5547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39508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8091" y="1068844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8091" y="1153617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23" y="1465776"/>
            <a:ext cx="1846773" cy="128844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28091" y="2836468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8091" y="2921228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89699" y="524451"/>
            <a:ext cx="4187825" cy="2578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43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Problemstellung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marL="391160" indent="-114300">
              <a:lnSpc>
                <a:spcPct val="100000"/>
              </a:lnSpc>
              <a:buChar char="•"/>
              <a:tabLst>
                <a:tab pos="391795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Approximation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PTC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is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quadratisch</a:t>
            </a:r>
            <a:endParaRPr sz="600">
              <a:latin typeface="Arial"/>
              <a:cs typeface="Arial"/>
            </a:endParaRPr>
          </a:p>
          <a:p>
            <a:pPr marL="391160" marR="868044" indent="-114300">
              <a:lnSpc>
                <a:spcPts val="630"/>
              </a:lnSpc>
              <a:spcBef>
                <a:spcPts val="300"/>
              </a:spcBef>
              <a:buChar char="•"/>
              <a:tabLst>
                <a:tab pos="391795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Dadruch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sind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wird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unsere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Messung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”nicht-linear”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konstanten </a:t>
            </a:r>
            <a:r>
              <a:rPr dirty="0" sz="600" spc="-1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Temperaturerh¨ohrung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keine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konstante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 b="1">
                <a:solidFill>
                  <a:srgbClr val="22373A"/>
                </a:solidFill>
                <a:latin typeface="Arial"/>
                <a:cs typeface="Arial"/>
              </a:rPr>
              <a:t>Spannungserh¨ohrung</a:t>
            </a:r>
            <a:r>
              <a:rPr dirty="0" sz="600" spc="6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erwarten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k¨onnen</a:t>
            </a:r>
            <a:endParaRPr sz="6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4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Simulatives</a:t>
            </a:r>
            <a:r>
              <a:rPr dirty="0" sz="6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Experiment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50">
              <a:latin typeface="Arial"/>
              <a:cs typeface="Arial"/>
            </a:endParaRPr>
          </a:p>
          <a:p>
            <a:pPr marL="114300" marR="177800">
              <a:lnSpc>
                <a:spcPts val="630"/>
              </a:lnSpc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Ann¨aherung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Vorwiderstand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R1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ebenfalls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variieren,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experimentell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linearen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Verlauf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spc="30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baseline="-16666" sz="750" spc="2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ermitteln.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Arial"/>
              <a:cs typeface="Arial"/>
            </a:endParaRPr>
          </a:p>
          <a:p>
            <a:pPr lvl="1" marL="2418715" indent="-114300">
              <a:lnSpc>
                <a:spcPct val="100000"/>
              </a:lnSpc>
              <a:buChar char="•"/>
              <a:tabLst>
                <a:tab pos="241935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Variiert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Vorwiderstand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11111" sz="750" spc="1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Parameter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 spc="-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endParaRPr baseline="-16666" sz="750">
              <a:latin typeface="Arial"/>
              <a:cs typeface="Arial"/>
            </a:endParaRPr>
          </a:p>
          <a:p>
            <a:pPr lvl="1" marL="2418715" marR="99695" indent="-114300">
              <a:lnSpc>
                <a:spcPts val="630"/>
              </a:lnSpc>
              <a:spcBef>
                <a:spcPts val="475"/>
              </a:spcBef>
              <a:buChar char="•"/>
              <a:tabLst>
                <a:tab pos="2419350" algn="l"/>
              </a:tabLst>
            </a:pP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900" spc="-7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ber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Spice-Direktive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.step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param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&lt; 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Var</a:t>
            </a:r>
            <a:r>
              <a:rPr dirty="0" sz="600" spc="1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 </a:t>
            </a:r>
            <a:r>
              <a:rPr dirty="0" sz="600" spc="-15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22373A"/>
                </a:solidFill>
                <a:latin typeface="Arial"/>
                <a:cs typeface="Arial"/>
              </a:rPr>
              <a:t>list</a:t>
            </a:r>
            <a:r>
              <a:rPr dirty="0" sz="600" spc="12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&lt;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Wert</a:t>
            </a:r>
            <a:r>
              <a:rPr dirty="0" baseline="-11111" sz="750" spc="7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11111" sz="750" spc="179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254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...</a:t>
            </a:r>
            <a:r>
              <a:rPr dirty="0" sz="600" spc="2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&lt;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Wert</a:t>
            </a:r>
            <a:r>
              <a:rPr dirty="0" baseline="-11111" sz="750" spc="7" i="1">
                <a:solidFill>
                  <a:srgbClr val="22373A"/>
                </a:solidFill>
                <a:latin typeface="Arial"/>
                <a:cs typeface="Arial"/>
              </a:rPr>
              <a:t>n</a:t>
            </a:r>
            <a:r>
              <a:rPr dirty="0" baseline="-11111" sz="750" spc="19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Liste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Werten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hinterlegen</a:t>
            </a:r>
            <a:endParaRPr sz="600">
              <a:latin typeface="Arial"/>
              <a:cs typeface="Arial"/>
            </a:endParaRPr>
          </a:p>
          <a:p>
            <a:pPr lvl="1" marL="2418715" indent="-114300">
              <a:lnSpc>
                <a:spcPct val="100000"/>
              </a:lnSpc>
              <a:spcBef>
                <a:spcPts val="195"/>
              </a:spcBef>
              <a:buChar char="•"/>
              <a:tabLst>
                <a:tab pos="241935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Wertebereich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500Ω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20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Ω</a:t>
            </a:r>
            <a:endParaRPr sz="600">
              <a:latin typeface="Arial"/>
              <a:cs typeface="Arial"/>
            </a:endParaRPr>
          </a:p>
          <a:p>
            <a:pPr lvl="1" marL="2418715" marR="107314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241935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Positioniniert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Spice-Direktive 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.stepparamRv </a:t>
            </a:r>
            <a:r>
              <a:rPr dirty="0" sz="600" spc="-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Temperatur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TEMP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1,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da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der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erste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Wert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Abzisse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dargestellt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wird</a:t>
            </a:r>
            <a:endParaRPr sz="600">
              <a:latin typeface="Arial"/>
              <a:cs typeface="Arial"/>
            </a:endParaRPr>
          </a:p>
          <a:p>
            <a:pPr lvl="1" marL="2418715" indent="-114300">
              <a:lnSpc>
                <a:spcPts val="675"/>
              </a:lnSpc>
              <a:spcBef>
                <a:spcPts val="195"/>
              </a:spcBef>
              <a:buChar char="•"/>
              <a:tabLst>
                <a:tab pos="241935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viewer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endParaRPr sz="600">
              <a:latin typeface="Arial"/>
              <a:cs typeface="Arial"/>
            </a:endParaRPr>
          </a:p>
          <a:p>
            <a:pPr marL="2418715" marR="212725">
              <a:lnSpc>
                <a:spcPts val="630"/>
              </a:lnSpc>
              <a:spcBef>
                <a:spcPts val="50"/>
              </a:spcBef>
            </a:pPr>
            <a:r>
              <a:rPr dirty="0" sz="600" spc="-5" i="1">
                <a:solidFill>
                  <a:srgbClr val="22373A"/>
                </a:solidFill>
                <a:latin typeface="Arial"/>
                <a:cs typeface="Arial"/>
              </a:rPr>
              <a:t>rechter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Mausklick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 </a:t>
            </a:r>
            <a:r>
              <a:rPr dirty="0" sz="600" spc="-5" i="1">
                <a:solidFill>
                  <a:srgbClr val="22373A"/>
                </a:solidFill>
                <a:latin typeface="Arial"/>
                <a:cs typeface="Arial"/>
              </a:rPr>
              <a:t>View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Steps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einzelnen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Werte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ausw¨ahlen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eigenst¨andig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bewerten.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41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Hinweis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Simulationsschrittweite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Schrittweite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immer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m¨oglichst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klein,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da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viele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Werte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900" spc="-22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bersichtlichkeit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erschweren!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61099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5">
                <a:solidFill>
                  <a:srgbClr val="F9F9F9"/>
                </a:solidFill>
              </a:rPr>
              <a:t>Ziel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dieser</a:t>
            </a:r>
            <a:r>
              <a:rPr dirty="0" sz="1200" spc="70">
                <a:solidFill>
                  <a:srgbClr val="F9F9F9"/>
                </a:solidFill>
              </a:rPr>
              <a:t> </a:t>
            </a:r>
            <a:r>
              <a:rPr dirty="0" sz="1200" spc="-90">
                <a:solidFill>
                  <a:srgbClr val="F9F9F9"/>
                </a:solidFill>
              </a:rPr>
              <a:t>Laboru¨bung</a:t>
            </a:r>
            <a:endParaRPr sz="12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4594" y="665833"/>
            <a:ext cx="3773170" cy="217297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302260" indent="-177800">
              <a:lnSpc>
                <a:spcPct val="100000"/>
              </a:lnSpc>
              <a:spcBef>
                <a:spcPts val="635"/>
              </a:spcBef>
              <a:buAutoNum type="arabicPeriod"/>
              <a:tabLst>
                <a:tab pos="302895" algn="l"/>
              </a:tabLst>
            </a:pP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Erarbeiten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Grundlagen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XVII</a:t>
            </a:r>
            <a:endParaRPr sz="1100">
              <a:latin typeface="Arial"/>
              <a:cs typeface="Arial"/>
            </a:endParaRPr>
          </a:p>
          <a:p>
            <a:pPr marL="302260" marR="796290" indent="-177165">
              <a:lnSpc>
                <a:spcPct val="118000"/>
              </a:lnSpc>
              <a:spcBef>
                <a:spcPts val="300"/>
              </a:spcBef>
              <a:buAutoNum type="arabicPeriod"/>
              <a:tabLst>
                <a:tab pos="302895" algn="l"/>
              </a:tabLst>
            </a:pP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Eigenst¨andige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Schaltungen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fu¨r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Studien-/Abschlussarbeiten</a:t>
            </a:r>
            <a:endParaRPr sz="1100">
              <a:latin typeface="Arial"/>
              <a:cs typeface="Arial"/>
            </a:endParaRPr>
          </a:p>
          <a:p>
            <a:pPr marL="302260" marR="611505" indent="-177165">
              <a:lnSpc>
                <a:spcPct val="118000"/>
              </a:lnSpc>
              <a:spcBef>
                <a:spcPts val="300"/>
              </a:spcBef>
              <a:buAutoNum type="arabicPeriod"/>
              <a:tabLst>
                <a:tab pos="302895" algn="l"/>
              </a:tabLst>
            </a:pP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Verst¨andnis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theoretischer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Inhalte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empirischen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Simulationen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10">
                <a:solidFill>
                  <a:srgbClr val="22373A"/>
                </a:solidFill>
                <a:latin typeface="Arial"/>
                <a:cs typeface="Arial"/>
              </a:rPr>
              <a:t>erg¨anzen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</a:pPr>
            <a:r>
              <a:rPr dirty="0" sz="1100" spc="-95" b="1">
                <a:solidFill>
                  <a:srgbClr val="22373A"/>
                </a:solidFill>
                <a:latin typeface="Arial"/>
                <a:cs typeface="Arial"/>
              </a:rPr>
              <a:t>n¨achste</a:t>
            </a:r>
            <a:r>
              <a:rPr dirty="0" sz="1100" spc="6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22373A"/>
                </a:solidFill>
                <a:latin typeface="Arial"/>
                <a:cs typeface="Arial"/>
              </a:rPr>
              <a:t>Schritte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302260" indent="-139065">
              <a:lnSpc>
                <a:spcPct val="100000"/>
              </a:lnSpc>
              <a:buChar char="•"/>
              <a:tabLst>
                <a:tab pos="302895" algn="l"/>
              </a:tabLst>
            </a:pP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2626" sz="1650" spc="-157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bungen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zum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Einstieg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Simulationswelt</a:t>
            </a:r>
            <a:endParaRPr sz="1100">
              <a:latin typeface="Arial"/>
              <a:cs typeface="Arial"/>
            </a:endParaRPr>
          </a:p>
          <a:p>
            <a:pPr marL="302260" indent="-139065">
              <a:lnSpc>
                <a:spcPct val="100000"/>
              </a:lnSpc>
              <a:spcBef>
                <a:spcPts val="540"/>
              </a:spcBef>
              <a:buChar char="•"/>
              <a:tabLst>
                <a:tab pos="302895" algn="l"/>
              </a:tabLst>
            </a:pP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Schrittweise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Erarbeitung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eines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Kleinprojektes</a:t>
            </a:r>
            <a:endParaRPr sz="1100">
              <a:latin typeface="Arial"/>
              <a:cs typeface="Arial"/>
            </a:endParaRPr>
          </a:p>
          <a:p>
            <a:pPr marL="302260">
              <a:lnSpc>
                <a:spcPct val="100000"/>
              </a:lnSpc>
              <a:spcBef>
                <a:spcPts val="235"/>
              </a:spcBef>
            </a:pP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11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1100" spc="6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 b="1">
                <a:solidFill>
                  <a:srgbClr val="22373A"/>
                </a:solidFill>
                <a:latin typeface="Arial"/>
                <a:cs typeface="Arial"/>
              </a:rPr>
              <a:t>Temperaturmessbru¨cke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29247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Linearisierung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der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Kennlinie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603961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8873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99" y="573664"/>
            <a:ext cx="3912870" cy="358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Analytische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Herleitung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5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exakten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Wert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man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auch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analytisch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Herleiten.</a:t>
            </a:r>
            <a:r>
              <a:rPr dirty="0" sz="6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Dazu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schauen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uns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Spannungsteiler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PTCs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genauer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411" y="916071"/>
            <a:ext cx="3499143" cy="212396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53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17436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Abgleich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der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53199" y="518508"/>
            <a:ext cx="3985895" cy="13792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5"/>
              </a:spcBef>
            </a:pP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Definition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Messbereichs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buChar char="•"/>
              <a:tabLst>
                <a:tab pos="328295" algn="l"/>
              </a:tabLst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Unsere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Temperaturmessbruecke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8Bit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AD-Wandler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digitalisiert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328295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254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Schritte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9"/>
              </a:spcBef>
              <a:buChar char="•"/>
              <a:tabLst>
                <a:tab pos="328295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quadratische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Approximation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bis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100C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genau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328295" algn="l"/>
              </a:tabLst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</a:t>
            </a:r>
            <a:r>
              <a:rPr dirty="0" sz="600" spc="-20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ahlen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Schrit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eite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-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5C</a:t>
            </a:r>
            <a:endParaRPr sz="6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204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Somit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ergibt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Temperaturbereich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27C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bist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100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-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5C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folgende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Anforderung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unser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Schaltung.</a:t>
            </a:r>
            <a:endParaRPr sz="6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535"/>
              </a:spcBef>
            </a:pP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Messbru¨cke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 b="1">
                <a:solidFill>
                  <a:srgbClr val="22373A"/>
                </a:solidFill>
                <a:latin typeface="Arial"/>
                <a:cs typeface="Arial"/>
              </a:rPr>
              <a:t>soll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27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C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abgeglichen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sein.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9"/>
              </a:spcBef>
              <a:buChar char="•"/>
              <a:tabLst>
                <a:tab pos="328295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KTY81-210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hat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laut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Datenblatt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-27C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1282Ω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328295" algn="l"/>
              </a:tabLst>
            </a:pP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4</a:t>
            </a:r>
            <a:r>
              <a:rPr dirty="0" baseline="-11111" sz="750" spc="15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muss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daher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1282Ω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betragen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3282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Realit¨at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wu¨rde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man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600" spc="10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Ω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282Ω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getrimmten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500Ω-Trimmer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3282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unserer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reicht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einfacher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1282Ω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aus.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006" y="2033812"/>
            <a:ext cx="1943831" cy="136068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54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25056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80">
                <a:solidFill>
                  <a:srgbClr val="F9F9F9"/>
                </a:solidFill>
              </a:rPr>
              <a:t>Anpassung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55">
                <a:solidFill>
                  <a:srgbClr val="F9F9F9"/>
                </a:solidFill>
              </a:rPr>
              <a:t>an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10">
                <a:solidFill>
                  <a:srgbClr val="F9F9F9"/>
                </a:solidFill>
              </a:rPr>
              <a:t>AD-Wandler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6120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968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8091" y="134674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91299" y="581766"/>
            <a:ext cx="3892550" cy="851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Ausnutzung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Quantisierungsbereiches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AD-Wandlers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marL="289560" indent="-114300">
              <a:lnSpc>
                <a:spcPct val="100000"/>
              </a:lnSpc>
              <a:buChar char="•"/>
              <a:tabLst>
                <a:tab pos="290195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AD-Wandler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hat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Referenzspannung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2,5V</a:t>
            </a:r>
            <a:endParaRPr sz="600">
              <a:latin typeface="Arial"/>
              <a:cs typeface="Arial"/>
            </a:endParaRPr>
          </a:p>
          <a:p>
            <a:pPr marL="2895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2901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vorherigen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Folie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sehen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Messbru¨cke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bis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etwa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500mV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reicht</a:t>
            </a:r>
            <a:endParaRPr sz="600">
              <a:latin typeface="Arial"/>
              <a:cs typeface="Arial"/>
            </a:endParaRPr>
          </a:p>
          <a:p>
            <a:pPr marL="289560" marR="5080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290195" algn="l"/>
              </a:tabLst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Ausnutzung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kompletten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Quantisierungsbereiches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AD-Wandlers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muss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Bru¨ckenspannung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2,5V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100,5C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verst¨arkt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Hierzu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Differenzverst¨arker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Exkurs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Differenzverst¨arker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8091" y="1431518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934987" y="1628228"/>
            <a:ext cx="1232535" cy="865505"/>
            <a:chOff x="934987" y="1628228"/>
            <a:chExt cx="1232535" cy="865505"/>
          </a:xfrm>
        </p:grpSpPr>
        <p:sp>
          <p:nvSpPr>
            <p:cNvPr id="9" name="object 9"/>
            <p:cNvSpPr/>
            <p:nvPr/>
          </p:nvSpPr>
          <p:spPr>
            <a:xfrm>
              <a:off x="1469014" y="1629816"/>
              <a:ext cx="697230" cy="429895"/>
            </a:xfrm>
            <a:custGeom>
              <a:avLst/>
              <a:gdLst/>
              <a:ahLst/>
              <a:cxnLst/>
              <a:rect l="l" t="t" r="r" b="b"/>
              <a:pathLst>
                <a:path w="697230" h="429894">
                  <a:moveTo>
                    <a:pt x="74529" y="324003"/>
                  </a:moveTo>
                  <a:lnTo>
                    <a:pt x="74529" y="324003"/>
                  </a:lnTo>
                  <a:lnTo>
                    <a:pt x="0" y="323589"/>
                  </a:lnTo>
                </a:path>
                <a:path w="697230" h="429894">
                  <a:moveTo>
                    <a:pt x="74529" y="324003"/>
                  </a:moveTo>
                  <a:lnTo>
                    <a:pt x="74529" y="324003"/>
                  </a:lnTo>
                  <a:lnTo>
                    <a:pt x="74529" y="162002"/>
                  </a:lnTo>
                </a:path>
                <a:path w="697230" h="429894">
                  <a:moveTo>
                    <a:pt x="74529" y="162002"/>
                  </a:moveTo>
                  <a:lnTo>
                    <a:pt x="74529" y="0"/>
                  </a:lnTo>
                  <a:lnTo>
                    <a:pt x="210609" y="0"/>
                  </a:lnTo>
                </a:path>
                <a:path w="697230" h="429894">
                  <a:moveTo>
                    <a:pt x="452532" y="0"/>
                  </a:moveTo>
                  <a:lnTo>
                    <a:pt x="588612" y="0"/>
                  </a:lnTo>
                  <a:lnTo>
                    <a:pt x="588612" y="214922"/>
                  </a:lnTo>
                </a:path>
                <a:path w="697230" h="429894">
                  <a:moveTo>
                    <a:pt x="588612" y="214922"/>
                  </a:moveTo>
                  <a:lnTo>
                    <a:pt x="588612" y="429844"/>
                  </a:lnTo>
                  <a:lnTo>
                    <a:pt x="642612" y="429844"/>
                  </a:lnTo>
                </a:path>
                <a:path w="697230" h="429894">
                  <a:moveTo>
                    <a:pt x="642612" y="429844"/>
                  </a:moveTo>
                  <a:lnTo>
                    <a:pt x="696613" y="429844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20657" y="1847979"/>
              <a:ext cx="360045" cy="423545"/>
            </a:xfrm>
            <a:custGeom>
              <a:avLst/>
              <a:gdLst/>
              <a:ahLst/>
              <a:cxnLst/>
              <a:rect l="l" t="t" r="r" b="b"/>
              <a:pathLst>
                <a:path w="360044" h="423544">
                  <a:moveTo>
                    <a:pt x="359856" y="211680"/>
                  </a:moveTo>
                  <a:lnTo>
                    <a:pt x="0" y="0"/>
                  </a:lnTo>
                  <a:lnTo>
                    <a:pt x="0" y="423361"/>
                  </a:lnTo>
                  <a:lnTo>
                    <a:pt x="359856" y="21168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36574" y="1951659"/>
              <a:ext cx="607060" cy="540385"/>
            </a:xfrm>
            <a:custGeom>
              <a:avLst/>
              <a:gdLst/>
              <a:ahLst/>
              <a:cxnLst/>
              <a:rect l="l" t="t" r="r" b="b"/>
              <a:pathLst>
                <a:path w="607060" h="540385">
                  <a:moveTo>
                    <a:pt x="606969" y="213841"/>
                  </a:moveTo>
                  <a:lnTo>
                    <a:pt x="606969" y="213841"/>
                  </a:lnTo>
                  <a:lnTo>
                    <a:pt x="532439" y="214255"/>
                  </a:lnTo>
                </a:path>
                <a:path w="607060" h="540385">
                  <a:moveTo>
                    <a:pt x="606969" y="213841"/>
                  </a:moveTo>
                  <a:lnTo>
                    <a:pt x="606969" y="213841"/>
                  </a:lnTo>
                  <a:lnTo>
                    <a:pt x="606687" y="255970"/>
                  </a:lnTo>
                </a:path>
                <a:path w="607060" h="540385">
                  <a:moveTo>
                    <a:pt x="290532" y="414"/>
                  </a:moveTo>
                  <a:lnTo>
                    <a:pt x="216002" y="0"/>
                  </a:lnTo>
                  <a:lnTo>
                    <a:pt x="108001" y="0"/>
                  </a:lnTo>
                </a:path>
                <a:path w="607060" h="540385">
                  <a:moveTo>
                    <a:pt x="108001" y="0"/>
                  </a:moveTo>
                  <a:lnTo>
                    <a:pt x="0" y="0"/>
                  </a:lnTo>
                </a:path>
                <a:path w="607060" h="540385">
                  <a:moveTo>
                    <a:pt x="290532" y="215588"/>
                  </a:moveTo>
                  <a:lnTo>
                    <a:pt x="216002" y="216002"/>
                  </a:lnTo>
                  <a:lnTo>
                    <a:pt x="162002" y="216002"/>
                  </a:lnTo>
                </a:path>
                <a:path w="607060" h="540385">
                  <a:moveTo>
                    <a:pt x="162002" y="216002"/>
                  </a:moveTo>
                  <a:lnTo>
                    <a:pt x="108001" y="216002"/>
                  </a:lnTo>
                </a:path>
                <a:path w="607060" h="540385">
                  <a:moveTo>
                    <a:pt x="605089" y="497878"/>
                  </a:moveTo>
                  <a:lnTo>
                    <a:pt x="604808" y="540006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633260" y="1884185"/>
            <a:ext cx="93345" cy="328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80" b="1" i="1">
                <a:latin typeface="Arial-BoldItalicMT"/>
                <a:cs typeface="Arial-BoldItalicMT"/>
              </a:rPr>
              <a:t>−</a:t>
            </a:r>
            <a:endParaRPr sz="600">
              <a:latin typeface="Arial-BoldItalicMT"/>
              <a:cs typeface="Arial-BoldItalic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Arial-BoldItalicMT"/>
              <a:cs typeface="Arial-BoldItalic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160" b="1">
                <a:latin typeface="Arial"/>
                <a:cs typeface="Arial"/>
              </a:rPr>
              <a:t>+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20895" y="1903636"/>
            <a:ext cx="838835" cy="263525"/>
            <a:chOff x="1220895" y="1903636"/>
            <a:chExt cx="838835" cy="263525"/>
          </a:xfrm>
        </p:grpSpPr>
        <p:sp>
          <p:nvSpPr>
            <p:cNvPr id="14" name="object 14"/>
            <p:cNvSpPr/>
            <p:nvPr/>
          </p:nvSpPr>
          <p:spPr>
            <a:xfrm>
              <a:off x="1543544" y="1953820"/>
              <a:ext cx="514350" cy="212090"/>
            </a:xfrm>
            <a:custGeom>
              <a:avLst/>
              <a:gdLst/>
              <a:ahLst/>
              <a:cxnLst/>
              <a:rect l="l" t="t" r="r" b="b"/>
              <a:pathLst>
                <a:path w="514350" h="212089">
                  <a:moveTo>
                    <a:pt x="0" y="0"/>
                  </a:moveTo>
                  <a:lnTo>
                    <a:pt x="77113" y="0"/>
                  </a:lnTo>
                </a:path>
                <a:path w="514350" h="212089">
                  <a:moveTo>
                    <a:pt x="0" y="211680"/>
                  </a:moveTo>
                  <a:lnTo>
                    <a:pt x="77113" y="211680"/>
                  </a:lnTo>
                </a:path>
                <a:path w="514350" h="212089">
                  <a:moveTo>
                    <a:pt x="514083" y="105840"/>
                  </a:moveTo>
                  <a:lnTo>
                    <a:pt x="436969" y="1058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24070" y="1906811"/>
              <a:ext cx="248285" cy="92075"/>
            </a:xfrm>
            <a:custGeom>
              <a:avLst/>
              <a:gdLst/>
              <a:ahLst/>
              <a:cxnLst/>
              <a:rect l="l" t="t" r="r" b="b"/>
              <a:pathLst>
                <a:path w="248284" h="92075">
                  <a:moveTo>
                    <a:pt x="247980" y="46611"/>
                  </a:moveTo>
                  <a:lnTo>
                    <a:pt x="224282" y="91840"/>
                  </a:lnTo>
                  <a:lnTo>
                    <a:pt x="183958" y="899"/>
                  </a:lnTo>
                  <a:lnTo>
                    <a:pt x="142634" y="91390"/>
                  </a:lnTo>
                  <a:lnTo>
                    <a:pt x="102310" y="449"/>
                  </a:lnTo>
                  <a:lnTo>
                    <a:pt x="60986" y="90940"/>
                  </a:lnTo>
                  <a:lnTo>
                    <a:pt x="20661" y="0"/>
                  </a:lnTo>
                  <a:lnTo>
                    <a:pt x="0" y="4524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282052" y="1994675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1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10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22893" y="1937977"/>
            <a:ext cx="27940" cy="27940"/>
            <a:chOff x="922893" y="1937977"/>
            <a:chExt cx="27940" cy="27940"/>
          </a:xfrm>
        </p:grpSpPr>
        <p:sp>
          <p:nvSpPr>
            <p:cNvPr id="18" name="object 18"/>
            <p:cNvSpPr/>
            <p:nvPr/>
          </p:nvSpPr>
          <p:spPr>
            <a:xfrm>
              <a:off x="924480" y="1939565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4">
                  <a:moveTo>
                    <a:pt x="18773" y="0"/>
                  </a:moveTo>
                  <a:lnTo>
                    <a:pt x="5414" y="0"/>
                  </a:lnTo>
                  <a:lnTo>
                    <a:pt x="0" y="5414"/>
                  </a:lnTo>
                  <a:lnTo>
                    <a:pt x="0" y="18773"/>
                  </a:lnTo>
                  <a:lnTo>
                    <a:pt x="5414" y="24188"/>
                  </a:lnTo>
                  <a:lnTo>
                    <a:pt x="18773" y="24188"/>
                  </a:lnTo>
                  <a:lnTo>
                    <a:pt x="24188" y="18773"/>
                  </a:lnTo>
                  <a:lnTo>
                    <a:pt x="24188" y="5414"/>
                  </a:lnTo>
                  <a:lnTo>
                    <a:pt x="187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24480" y="1939565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4">
                  <a:moveTo>
                    <a:pt x="24188" y="12094"/>
                  </a:moveTo>
                  <a:lnTo>
                    <a:pt x="24188" y="5414"/>
                  </a:lnTo>
                  <a:lnTo>
                    <a:pt x="18773" y="0"/>
                  </a:lnTo>
                  <a:lnTo>
                    <a:pt x="12094" y="0"/>
                  </a:lnTo>
                  <a:lnTo>
                    <a:pt x="5414" y="0"/>
                  </a:lnTo>
                  <a:lnTo>
                    <a:pt x="0" y="5414"/>
                  </a:lnTo>
                  <a:lnTo>
                    <a:pt x="0" y="12094"/>
                  </a:lnTo>
                  <a:lnTo>
                    <a:pt x="0" y="18773"/>
                  </a:lnTo>
                  <a:lnTo>
                    <a:pt x="5414" y="24188"/>
                  </a:lnTo>
                  <a:lnTo>
                    <a:pt x="12094" y="24188"/>
                  </a:lnTo>
                  <a:lnTo>
                    <a:pt x="18773" y="24188"/>
                  </a:lnTo>
                  <a:lnTo>
                    <a:pt x="24188" y="18773"/>
                  </a:lnTo>
                  <a:lnTo>
                    <a:pt x="24188" y="120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978601" y="1972310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300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endParaRPr sz="3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24070" y="2120894"/>
            <a:ext cx="248285" cy="91440"/>
          </a:xfrm>
          <a:custGeom>
            <a:avLst/>
            <a:gdLst/>
            <a:ahLst/>
            <a:cxnLst/>
            <a:rect l="l" t="t" r="r" b="b"/>
            <a:pathLst>
              <a:path w="248284" h="91439">
                <a:moveTo>
                  <a:pt x="247980" y="45003"/>
                </a:moveTo>
                <a:lnTo>
                  <a:pt x="224782" y="90491"/>
                </a:lnTo>
                <a:lnTo>
                  <a:pt x="183458" y="0"/>
                </a:lnTo>
                <a:lnTo>
                  <a:pt x="143134" y="90940"/>
                </a:lnTo>
                <a:lnTo>
                  <a:pt x="101810" y="449"/>
                </a:lnTo>
                <a:lnTo>
                  <a:pt x="61486" y="91390"/>
                </a:lnTo>
                <a:lnTo>
                  <a:pt x="20162" y="899"/>
                </a:lnTo>
                <a:lnTo>
                  <a:pt x="0" y="46369"/>
                </a:lnTo>
              </a:path>
            </a:pathLst>
          </a:custGeom>
          <a:ln w="60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282600" y="2208515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1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10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30894" y="2153980"/>
            <a:ext cx="27940" cy="27940"/>
            <a:chOff x="1030894" y="2153980"/>
            <a:chExt cx="27940" cy="27940"/>
          </a:xfrm>
        </p:grpSpPr>
        <p:sp>
          <p:nvSpPr>
            <p:cNvPr id="24" name="object 24"/>
            <p:cNvSpPr/>
            <p:nvPr/>
          </p:nvSpPr>
          <p:spPr>
            <a:xfrm>
              <a:off x="1032482" y="2155567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4">
                  <a:moveTo>
                    <a:pt x="18773" y="0"/>
                  </a:moveTo>
                  <a:lnTo>
                    <a:pt x="5414" y="0"/>
                  </a:lnTo>
                  <a:lnTo>
                    <a:pt x="0" y="5414"/>
                  </a:lnTo>
                  <a:lnTo>
                    <a:pt x="0" y="18773"/>
                  </a:lnTo>
                  <a:lnTo>
                    <a:pt x="5414" y="24188"/>
                  </a:lnTo>
                  <a:lnTo>
                    <a:pt x="18773" y="24188"/>
                  </a:lnTo>
                  <a:lnTo>
                    <a:pt x="24188" y="18773"/>
                  </a:lnTo>
                  <a:lnTo>
                    <a:pt x="24188" y="5414"/>
                  </a:lnTo>
                  <a:lnTo>
                    <a:pt x="187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32482" y="2155567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4">
                  <a:moveTo>
                    <a:pt x="24188" y="12094"/>
                  </a:moveTo>
                  <a:lnTo>
                    <a:pt x="24188" y="5414"/>
                  </a:lnTo>
                  <a:lnTo>
                    <a:pt x="18773" y="0"/>
                  </a:lnTo>
                  <a:lnTo>
                    <a:pt x="12094" y="0"/>
                  </a:lnTo>
                  <a:lnTo>
                    <a:pt x="5414" y="0"/>
                  </a:lnTo>
                  <a:lnTo>
                    <a:pt x="0" y="5414"/>
                  </a:lnTo>
                  <a:lnTo>
                    <a:pt x="0" y="12094"/>
                  </a:lnTo>
                  <a:lnTo>
                    <a:pt x="0" y="18773"/>
                  </a:lnTo>
                  <a:lnTo>
                    <a:pt x="5414" y="24188"/>
                  </a:lnTo>
                  <a:lnTo>
                    <a:pt x="12094" y="24188"/>
                  </a:lnTo>
                  <a:lnTo>
                    <a:pt x="18773" y="24188"/>
                  </a:lnTo>
                  <a:lnTo>
                    <a:pt x="24188" y="18773"/>
                  </a:lnTo>
                  <a:lnTo>
                    <a:pt x="24188" y="120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31445" y="2191393"/>
            <a:ext cx="129539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5873" sz="525" spc="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300" spc="5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endParaRPr sz="3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76587" y="1584455"/>
            <a:ext cx="248285" cy="90805"/>
          </a:xfrm>
          <a:custGeom>
            <a:avLst/>
            <a:gdLst/>
            <a:ahLst/>
            <a:cxnLst/>
            <a:rect l="l" t="t" r="r" b="b"/>
            <a:pathLst>
              <a:path w="248285" h="90805">
                <a:moveTo>
                  <a:pt x="0" y="45360"/>
                </a:moveTo>
                <a:lnTo>
                  <a:pt x="23449" y="0"/>
                </a:lnTo>
                <a:lnTo>
                  <a:pt x="64276" y="90721"/>
                </a:lnTo>
                <a:lnTo>
                  <a:pt x="105103" y="0"/>
                </a:lnTo>
                <a:lnTo>
                  <a:pt x="145929" y="90721"/>
                </a:lnTo>
                <a:lnTo>
                  <a:pt x="186755" y="0"/>
                </a:lnTo>
                <a:lnTo>
                  <a:pt x="227582" y="90721"/>
                </a:lnTo>
                <a:lnTo>
                  <a:pt x="247995" y="45360"/>
                </a:lnTo>
              </a:path>
            </a:pathLst>
          </a:custGeom>
          <a:ln w="60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733506" y="1517160"/>
            <a:ext cx="127635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5873" sz="525" spc="-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5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151946" y="2045979"/>
            <a:ext cx="27940" cy="27940"/>
            <a:chOff x="2151946" y="2045979"/>
            <a:chExt cx="27940" cy="27940"/>
          </a:xfrm>
        </p:grpSpPr>
        <p:sp>
          <p:nvSpPr>
            <p:cNvPr id="30" name="object 30"/>
            <p:cNvSpPr/>
            <p:nvPr/>
          </p:nvSpPr>
          <p:spPr>
            <a:xfrm>
              <a:off x="2153534" y="2047566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8773" y="0"/>
                  </a:moveTo>
                  <a:lnTo>
                    <a:pt x="5414" y="0"/>
                  </a:lnTo>
                  <a:lnTo>
                    <a:pt x="0" y="5414"/>
                  </a:lnTo>
                  <a:lnTo>
                    <a:pt x="0" y="18773"/>
                  </a:lnTo>
                  <a:lnTo>
                    <a:pt x="5414" y="24188"/>
                  </a:lnTo>
                  <a:lnTo>
                    <a:pt x="18773" y="24188"/>
                  </a:lnTo>
                  <a:lnTo>
                    <a:pt x="24188" y="18773"/>
                  </a:lnTo>
                  <a:lnTo>
                    <a:pt x="24188" y="5414"/>
                  </a:lnTo>
                  <a:lnTo>
                    <a:pt x="187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53534" y="2047566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188" y="12094"/>
                  </a:moveTo>
                  <a:lnTo>
                    <a:pt x="24188" y="5414"/>
                  </a:lnTo>
                  <a:lnTo>
                    <a:pt x="18773" y="0"/>
                  </a:lnTo>
                  <a:lnTo>
                    <a:pt x="12094" y="0"/>
                  </a:lnTo>
                  <a:lnTo>
                    <a:pt x="5414" y="0"/>
                  </a:lnTo>
                  <a:lnTo>
                    <a:pt x="0" y="5414"/>
                  </a:lnTo>
                  <a:lnTo>
                    <a:pt x="0" y="12094"/>
                  </a:lnTo>
                  <a:lnTo>
                    <a:pt x="0" y="18773"/>
                  </a:lnTo>
                  <a:lnTo>
                    <a:pt x="5414" y="24188"/>
                  </a:lnTo>
                  <a:lnTo>
                    <a:pt x="12094" y="24188"/>
                  </a:lnTo>
                  <a:lnTo>
                    <a:pt x="18773" y="24188"/>
                  </a:lnTo>
                  <a:lnTo>
                    <a:pt x="24188" y="18773"/>
                  </a:lnTo>
                  <a:lnTo>
                    <a:pt x="24188" y="120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2011888" y="1966656"/>
            <a:ext cx="1917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5873" sz="525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300" i="1">
                <a:solidFill>
                  <a:srgbClr val="22373A"/>
                </a:solidFill>
                <a:latin typeface="Arial"/>
                <a:cs typeface="Arial"/>
              </a:rPr>
              <a:t>ADC</a:t>
            </a:r>
            <a:endParaRPr sz="3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496421" y="2204593"/>
            <a:ext cx="92075" cy="248285"/>
          </a:xfrm>
          <a:custGeom>
            <a:avLst/>
            <a:gdLst/>
            <a:ahLst/>
            <a:cxnLst/>
            <a:rect l="l" t="t" r="r" b="b"/>
            <a:pathLst>
              <a:path w="92075" h="248285">
                <a:moveTo>
                  <a:pt x="46861" y="0"/>
                </a:moveTo>
                <a:lnTo>
                  <a:pt x="92064" y="23748"/>
                </a:lnTo>
                <a:lnTo>
                  <a:pt x="1078" y="63972"/>
                </a:lnTo>
                <a:lnTo>
                  <a:pt x="91524" y="105396"/>
                </a:lnTo>
                <a:lnTo>
                  <a:pt x="539" y="145620"/>
                </a:lnTo>
                <a:lnTo>
                  <a:pt x="90985" y="187044"/>
                </a:lnTo>
                <a:lnTo>
                  <a:pt x="0" y="227269"/>
                </a:lnTo>
                <a:lnTo>
                  <a:pt x="45223" y="247980"/>
                </a:lnTo>
              </a:path>
            </a:pathLst>
          </a:custGeom>
          <a:ln w="60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561851" y="2288372"/>
            <a:ext cx="128905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5" i="1">
                <a:solidFill>
                  <a:srgbClr val="22373A"/>
                </a:solidFill>
                <a:latin typeface="Arial"/>
                <a:cs typeface="Arial"/>
              </a:rPr>
              <a:t>q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496022" y="2491666"/>
            <a:ext cx="90805" cy="124460"/>
            <a:chOff x="1496022" y="2491666"/>
            <a:chExt cx="90805" cy="124460"/>
          </a:xfrm>
        </p:grpSpPr>
        <p:sp>
          <p:nvSpPr>
            <p:cNvPr id="36" name="object 36"/>
            <p:cNvSpPr/>
            <p:nvPr/>
          </p:nvSpPr>
          <p:spPr>
            <a:xfrm>
              <a:off x="1541383" y="2491666"/>
              <a:ext cx="0" cy="90805"/>
            </a:xfrm>
            <a:custGeom>
              <a:avLst/>
              <a:gdLst/>
              <a:ahLst/>
              <a:cxnLst/>
              <a:rect l="l" t="t" r="r" b="b"/>
              <a:pathLst>
                <a:path w="0" h="90805">
                  <a:moveTo>
                    <a:pt x="0" y="0"/>
                  </a:moveTo>
                  <a:lnTo>
                    <a:pt x="0" y="9072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496022" y="2582386"/>
              <a:ext cx="90805" cy="30480"/>
            </a:xfrm>
            <a:custGeom>
              <a:avLst/>
              <a:gdLst/>
              <a:ahLst/>
              <a:cxnLst/>
              <a:rect l="l" t="t" r="r" b="b"/>
              <a:pathLst>
                <a:path w="90805" h="30480">
                  <a:moveTo>
                    <a:pt x="0" y="0"/>
                  </a:moveTo>
                  <a:lnTo>
                    <a:pt x="90721" y="0"/>
                  </a:lnTo>
                </a:path>
                <a:path w="90805" h="30480">
                  <a:moveTo>
                    <a:pt x="15120" y="15119"/>
                  </a:moveTo>
                  <a:lnTo>
                    <a:pt x="75600" y="15119"/>
                  </a:lnTo>
                </a:path>
                <a:path w="90805" h="30480">
                  <a:moveTo>
                    <a:pt x="26460" y="30240"/>
                  </a:moveTo>
                  <a:lnTo>
                    <a:pt x="64260" y="3024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2519045" y="1477865"/>
            <a:ext cx="37592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gilt:</a:t>
            </a:r>
            <a:endParaRPr sz="6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254616" y="1754276"/>
            <a:ext cx="97155" cy="0"/>
          </a:xfrm>
          <a:custGeom>
            <a:avLst/>
            <a:gdLst/>
            <a:ahLst/>
            <a:cxnLst/>
            <a:rect l="l" t="t" r="r" b="b"/>
            <a:pathLst>
              <a:path w="97154" h="0">
                <a:moveTo>
                  <a:pt x="0" y="0"/>
                </a:moveTo>
                <a:lnTo>
                  <a:pt x="96583" y="0"/>
                </a:lnTo>
              </a:path>
            </a:pathLst>
          </a:custGeom>
          <a:ln w="3682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971393" y="1684634"/>
            <a:ext cx="52324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421640" algn="l"/>
              </a:tabLst>
            </a:pP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spc="30" i="1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dirty="0" baseline="-16666" sz="750" spc="2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	=</a:t>
            </a:r>
            <a:endParaRPr sz="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03816" y="1622938"/>
            <a:ext cx="4324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294005" algn="l"/>
              </a:tabLst>
            </a:pP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 spc="-15" i="1">
                <a:solidFill>
                  <a:srgbClr val="22373A"/>
                </a:solidFill>
                <a:latin typeface="Arial"/>
                <a:cs typeface="Arial"/>
              </a:rPr>
              <a:t>k	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22" i="1">
                <a:solidFill>
                  <a:srgbClr val="22373A"/>
                </a:solidFill>
                <a:latin typeface="Arial"/>
                <a:cs typeface="Arial"/>
              </a:rPr>
              <a:t>q</a:t>
            </a:r>
            <a:endParaRPr baseline="-11111" sz="7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498202" y="1754276"/>
            <a:ext cx="95885" cy="0"/>
          </a:xfrm>
          <a:custGeom>
            <a:avLst/>
            <a:gdLst/>
            <a:ahLst/>
            <a:cxnLst/>
            <a:rect l="l" t="t" r="r" b="b"/>
            <a:pathLst>
              <a:path w="95885" h="0">
                <a:moveTo>
                  <a:pt x="0" y="0"/>
                </a:moveTo>
                <a:lnTo>
                  <a:pt x="95796" y="0"/>
                </a:lnTo>
              </a:path>
            </a:pathLst>
          </a:custGeom>
          <a:ln w="3682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3218751" y="1750204"/>
            <a:ext cx="40576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80670" algn="l"/>
              </a:tabLst>
            </a:pP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1	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baseline="-11111" sz="75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55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971163" y="1684634"/>
            <a:ext cx="1289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(7)</a:t>
            </a:r>
            <a:endParaRPr sz="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80945" y="1904954"/>
            <a:ext cx="1670050" cy="74866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50800" marR="55244">
              <a:lnSpc>
                <a:spcPts val="630"/>
              </a:lnSpc>
              <a:spcBef>
                <a:spcPts val="190"/>
              </a:spcBef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Dann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Differenzverst¨arker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symmetrisch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kann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folgenden Formel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dimension-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iert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werden.</a:t>
            </a:r>
            <a:endParaRPr sz="600">
              <a:latin typeface="Arial"/>
              <a:cs typeface="Arial"/>
            </a:endParaRPr>
          </a:p>
          <a:p>
            <a:pPr marL="426084">
              <a:lnSpc>
                <a:spcPct val="100000"/>
              </a:lnSpc>
              <a:spcBef>
                <a:spcPts val="525"/>
              </a:spcBef>
              <a:tabLst>
                <a:tab pos="1502410" algn="l"/>
              </a:tabLst>
            </a:pP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ADC</a:t>
            </a:r>
            <a:r>
              <a:rPr dirty="0" baseline="-16666" sz="750" spc="27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spc="30" i="1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dirty="0" baseline="-16666" sz="750" spc="-7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spc="30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baseline="-16666" sz="750" spc="1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1111" sz="750" spc="-7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baseline="-11111" sz="750" spc="-12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	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(8)</a:t>
            </a:r>
            <a:endParaRPr sz="600">
              <a:latin typeface="Arial"/>
              <a:cs typeface="Arial"/>
            </a:endParaRPr>
          </a:p>
          <a:p>
            <a:pPr algn="just" marL="50165" marR="55244">
              <a:lnSpc>
                <a:spcPts val="630"/>
              </a:lnSpc>
              <a:spcBef>
                <a:spcPts val="590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Berechnungen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verein-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fachen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symmetrischen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Differenzverst¨arker.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25056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80">
                <a:solidFill>
                  <a:srgbClr val="F9F9F9"/>
                </a:solidFill>
              </a:rPr>
              <a:t>Anpassung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55">
                <a:solidFill>
                  <a:srgbClr val="F9F9F9"/>
                </a:solidFill>
              </a:rPr>
              <a:t>an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10">
                <a:solidFill>
                  <a:srgbClr val="F9F9F9"/>
                </a:solidFill>
              </a:rPr>
              <a:t>AD-Wandler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1299" y="518508"/>
            <a:ext cx="12839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Dimensionierung</a:t>
            </a:r>
            <a:r>
              <a:rPr dirty="0" sz="6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Differenzverst¨arker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58416" y="975927"/>
            <a:ext cx="7429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20" i="1">
                <a:solidFill>
                  <a:srgbClr val="22373A"/>
                </a:solidFill>
                <a:latin typeface="Arial"/>
                <a:cs typeface="Arial"/>
              </a:rPr>
              <a:t>D</a:t>
            </a:r>
            <a:endParaRPr sz="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9158" y="657561"/>
            <a:ext cx="3498850" cy="36512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51765" indent="-114300">
              <a:lnSpc>
                <a:spcPct val="100000"/>
              </a:lnSpc>
              <a:spcBef>
                <a:spcPts val="305"/>
              </a:spcBef>
              <a:buChar char="•"/>
              <a:tabLst>
                <a:tab pos="152400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unserer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(Folie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45)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wissen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wir,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spc="30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baseline="-16666" sz="750" spc="24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100C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493mV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entspricht</a:t>
            </a:r>
            <a:endParaRPr sz="600">
              <a:latin typeface="Arial"/>
              <a:cs typeface="Arial"/>
            </a:endParaRPr>
          </a:p>
          <a:p>
            <a:pPr marL="151765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52400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Referenzspannung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AD-Wandler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2,5V</a:t>
            </a:r>
            <a:endParaRPr sz="600">
              <a:latin typeface="Arial"/>
              <a:cs typeface="Arial"/>
            </a:endParaRPr>
          </a:p>
          <a:p>
            <a:pPr algn="ctr" marR="60325">
              <a:lnSpc>
                <a:spcPct val="100000"/>
              </a:lnSpc>
              <a:spcBef>
                <a:spcPts val="225"/>
              </a:spcBef>
            </a:pPr>
            <a:r>
              <a:rPr dirty="0" u="sng" sz="500" spc="-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 spc="-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 spc="-1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 spc="2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2</a:t>
            </a:r>
            <a:r>
              <a:rPr dirty="0" u="sng" sz="500" spc="20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,</a:t>
            </a:r>
            <a:r>
              <a:rPr dirty="0" u="sng" sz="500" spc="2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5</a:t>
            </a:r>
            <a:r>
              <a:rPr dirty="0" u="sng" sz="500" spc="-1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endParaRPr sz="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49766" y="990748"/>
            <a:ext cx="189230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500" spc="85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493</a:t>
            </a:r>
            <a:endParaRPr sz="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4558" y="945494"/>
            <a:ext cx="21094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127000" algn="l"/>
                <a:tab pos="1812925" algn="l"/>
              </a:tabLst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ergibt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ers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-20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arkungsfakt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o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  </a:t>
            </a:r>
            <a:r>
              <a:rPr dirty="0" sz="600" spc="1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180">
                <a:solidFill>
                  <a:srgbClr val="22373A"/>
                </a:solidFill>
                <a:latin typeface="Arial Unicode MS"/>
                <a:cs typeface="Arial Unicode MS"/>
              </a:rPr>
              <a:t>∼</a:t>
            </a:r>
            <a:r>
              <a:rPr dirty="0" sz="600" spc="45">
                <a:solidFill>
                  <a:srgbClr val="22373A"/>
                </a:solidFill>
                <a:latin typeface="Arial Unicode MS"/>
                <a:cs typeface="Arial Unicode MS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5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-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8091" y="128953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8091" y="137430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53199" y="1093716"/>
            <a:ext cx="3964304" cy="607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7660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328295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daher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 spc="-15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baseline="-16666" sz="750" spc="254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22" i="1">
                <a:solidFill>
                  <a:srgbClr val="22373A"/>
                </a:solidFill>
                <a:latin typeface="Arial"/>
                <a:cs typeface="Arial"/>
              </a:rPr>
              <a:t>q</a:t>
            </a:r>
            <a:r>
              <a:rPr dirty="0" baseline="-11111" sz="750" spc="209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480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Ω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sowie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11111" sz="750" spc="179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 spc="179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91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Ω</a:t>
            </a:r>
            <a:endParaRPr sz="600">
              <a:latin typeface="Arial"/>
              <a:cs typeface="Arial"/>
            </a:endParaRPr>
          </a:p>
          <a:p>
            <a:pPr algn="just" marL="50800">
              <a:lnSpc>
                <a:spcPct val="100000"/>
              </a:lnSpc>
              <a:spcBef>
                <a:spcPts val="58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Aufbau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Differenzverst¨arkers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Integration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50">
              <a:latin typeface="Arial"/>
              <a:cs typeface="Arial"/>
            </a:endParaRPr>
          </a:p>
          <a:p>
            <a:pPr algn="just" marL="50800" marR="17780">
              <a:lnSpc>
                <a:spcPts val="630"/>
              </a:lnSpc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Zur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einfacheren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Versorgung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(eine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5V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Versorgung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alles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anstatt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zus¨atzlichen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+/-12V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Versorgung)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verwenden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UniversalOpamp2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unsymmetrischen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Modus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5V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bis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0V.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Dies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reicht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aus,</a:t>
            </a:r>
            <a:r>
              <a:rPr dirty="0" sz="6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da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unser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Messbereich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0-2,5V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reicht.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006" y="1809188"/>
            <a:ext cx="1943976" cy="160351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56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27863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20">
                <a:solidFill>
                  <a:srgbClr val="F9F9F9"/>
                </a:solidFill>
              </a:rPr>
              <a:t> </a:t>
            </a:r>
            <a:r>
              <a:rPr dirty="0" sz="1200" spc="-20">
                <a:solidFill>
                  <a:srgbClr val="F9F9F9"/>
                </a:solidFill>
              </a:rPr>
              <a:t>Alternative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Anzeige</a:t>
            </a:r>
            <a:r>
              <a:rPr dirty="0" sz="1200" spc="120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am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-15">
                <a:solidFill>
                  <a:srgbClr val="F9F9F9"/>
                </a:solidFill>
              </a:rPr>
              <a:t>Digitalmultimeter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99" y="518508"/>
            <a:ext cx="3913504" cy="517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Potentailanpassung</a:t>
            </a:r>
            <a:r>
              <a:rPr dirty="0" sz="6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65" b="1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-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 b="1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Multimeter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algn="just" marL="12700">
              <a:lnSpc>
                <a:spcPts val="675"/>
              </a:lnSpc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Alternativ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Digitalmultimeter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angezeigt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werden.</a:t>
            </a:r>
            <a:endParaRPr sz="600">
              <a:latin typeface="Arial"/>
              <a:cs typeface="Arial"/>
            </a:endParaRPr>
          </a:p>
          <a:p>
            <a:pPr algn="just" marL="12700" marR="5080">
              <a:lnSpc>
                <a:spcPts val="630"/>
              </a:lnSpc>
              <a:spcBef>
                <a:spcPts val="50"/>
              </a:spcBef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Das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Digitalmultimeter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soll jedoch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idealerweise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direkt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Temperatur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ohne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Umrechnungsfaktor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anzeigen.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haben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einen nahezu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idealen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unsymmetrischen 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OPVs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verwendet.</a:t>
            </a:r>
            <a:r>
              <a:rPr dirty="0" sz="600" spc="1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Hier </a:t>
            </a:r>
            <a:r>
              <a:rPr dirty="0" sz="600" spc="-45" b="1">
                <a:solidFill>
                  <a:srgbClr val="22373A"/>
                </a:solidFill>
                <a:latin typeface="Arial"/>
                <a:cs typeface="Arial"/>
              </a:rPr>
              <a:t>sehen</a:t>
            </a:r>
            <a:r>
              <a:rPr dirty="0" sz="600" spc="7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wir, </a:t>
            </a:r>
            <a:r>
              <a:rPr dirty="0" sz="600" spc="-55" b="1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(wie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auch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bei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einem realen 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TS912- 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5)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Kurve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am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Beginn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Messbereichs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leicht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abflacht.</a:t>
            </a:r>
            <a:r>
              <a:rPr dirty="0" sz="600" spc="1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Daher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limitieren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Messbreich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-20C.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0418" y="1153132"/>
            <a:ext cx="1555094" cy="120476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65899" y="2462865"/>
            <a:ext cx="3963670" cy="78867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38100" marR="30480">
              <a:lnSpc>
                <a:spcPts val="630"/>
              </a:lnSpc>
              <a:spcBef>
                <a:spcPts val="190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Anpassung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durchzufu¨hren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Schritte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abarbeiten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Temperatur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anzugleichen:</a:t>
            </a:r>
            <a:endParaRPr sz="600">
              <a:latin typeface="Arial"/>
              <a:cs typeface="Arial"/>
            </a:endParaRPr>
          </a:p>
          <a:p>
            <a:pPr algn="just" marL="314960" indent="-114300">
              <a:lnSpc>
                <a:spcPct val="100000"/>
              </a:lnSpc>
              <a:spcBef>
                <a:spcPts val="200"/>
              </a:spcBef>
              <a:buChar char="•"/>
              <a:tabLst>
                <a:tab pos="315595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Spannungsteiler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reduziert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Potential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ADC</a:t>
            </a:r>
            <a:endParaRPr baseline="-16666" sz="750">
              <a:latin typeface="Arial"/>
              <a:cs typeface="Arial"/>
            </a:endParaRPr>
          </a:p>
          <a:p>
            <a:pPr algn="just" marL="314960" marR="97155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315595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nutzen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temperaturkonstante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spc="30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baseline="-16666" sz="750" spc="5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weiteren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Spannungsteiler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Potential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am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negativen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Messpunkt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270mV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senken</a:t>
            </a:r>
            <a:endParaRPr sz="600">
              <a:latin typeface="Arial"/>
              <a:cs typeface="Arial"/>
            </a:endParaRPr>
          </a:p>
          <a:p>
            <a:pPr algn="just" marL="314960" marR="402590" indent="-114300">
              <a:lnSpc>
                <a:spcPts val="630"/>
              </a:lnSpc>
              <a:spcBef>
                <a:spcPts val="290"/>
              </a:spcBef>
              <a:buFont typeface="Arial"/>
              <a:buChar char="•"/>
              <a:tabLst>
                <a:tab pos="315595" algn="l"/>
              </a:tabLst>
            </a:pPr>
            <a:r>
              <a:rPr dirty="0" sz="600" spc="-65" b="1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-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Spannungsteiler </a:t>
            </a:r>
            <a:r>
              <a:rPr dirty="0" sz="600" spc="-70" b="1">
                <a:solidFill>
                  <a:srgbClr val="22373A"/>
                </a:solidFill>
                <a:latin typeface="Arial"/>
                <a:cs typeface="Arial"/>
              </a:rPr>
              <a:t>mu¨ssen</a:t>
            </a:r>
            <a:r>
              <a:rPr dirty="0" sz="600" spc="-6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Potis zur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initialen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Einstellung verwendet werden,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da </a:t>
            </a:r>
            <a:r>
              <a:rPr dirty="0" sz="600" spc="-60" b="1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-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keine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Widerst¨ande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in beliebigen 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Werten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gibt.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Jedenfalls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nicht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um </a:t>
            </a:r>
            <a:r>
              <a:rPr dirty="0" sz="600" spc="-40" b="1">
                <a:solidFill>
                  <a:srgbClr val="22373A"/>
                </a:solidFill>
                <a:latin typeface="Arial"/>
                <a:cs typeface="Arial"/>
              </a:rPr>
              <a:t>unsere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Spannungsteiler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exakt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zu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dimensionieren.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27863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20">
                <a:solidFill>
                  <a:srgbClr val="F9F9F9"/>
                </a:solidFill>
              </a:rPr>
              <a:t> </a:t>
            </a:r>
            <a:r>
              <a:rPr dirty="0" sz="1200" spc="-20">
                <a:solidFill>
                  <a:srgbClr val="F9F9F9"/>
                </a:solidFill>
              </a:rPr>
              <a:t>Alternative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Anzeige</a:t>
            </a:r>
            <a:r>
              <a:rPr dirty="0" sz="1200" spc="120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am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-15">
                <a:solidFill>
                  <a:srgbClr val="F9F9F9"/>
                </a:solidFill>
              </a:rPr>
              <a:t>Digitalmultimeter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1299" y="518508"/>
            <a:ext cx="135953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Modellierung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Potis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58353" y="750769"/>
            <a:ext cx="121920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500" spc="85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5</a:t>
            </a:r>
            <a:endParaRPr sz="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9158" y="705515"/>
            <a:ext cx="14585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1765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152400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Spannungsteiler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6666" sz="750" spc="-7" i="1">
                <a:solidFill>
                  <a:srgbClr val="22373A"/>
                </a:solidFill>
                <a:latin typeface="Arial"/>
                <a:cs typeface="Arial"/>
              </a:rPr>
              <a:t>UAC</a:t>
            </a:r>
            <a:r>
              <a:rPr dirty="0" baseline="33333" sz="750" spc="12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u="sng" baseline="33333" sz="750" spc="1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1</a:t>
            </a:r>
            <a:r>
              <a:rPr dirty="0" u="sng" baseline="33333" sz="750" spc="15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,</a:t>
            </a:r>
            <a:r>
              <a:rPr dirty="0" u="sng" baseline="33333" sz="750" spc="1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27</a:t>
            </a:r>
            <a:r>
              <a:rPr dirty="0" baseline="33333" sz="75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33333" sz="75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6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160">
                <a:solidFill>
                  <a:srgbClr val="22373A"/>
                </a:solidFill>
                <a:latin typeface="Arial Unicode MS"/>
                <a:cs typeface="Arial Unicode MS"/>
              </a:rPr>
              <a:t>∼</a:t>
            </a:r>
            <a:r>
              <a:rPr dirty="0" sz="600" spc="45">
                <a:solidFill>
                  <a:srgbClr val="22373A"/>
                </a:solidFill>
                <a:latin typeface="Arial Unicode MS"/>
                <a:cs typeface="Arial Unicode MS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-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51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3747" y="912211"/>
            <a:ext cx="7048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15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endParaRPr sz="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4558" y="881766"/>
            <a:ext cx="52451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27000" algn="l"/>
              </a:tabLst>
            </a:pP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 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-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5(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8844" y="857614"/>
            <a:ext cx="511175" cy="17081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550"/>
              </a:lnSpc>
              <a:spcBef>
                <a:spcPts val="155"/>
              </a:spcBef>
              <a:tabLst>
                <a:tab pos="146685" algn="l"/>
                <a:tab pos="497205" algn="l"/>
              </a:tabLst>
            </a:pPr>
            <a:r>
              <a:rPr dirty="0" u="sng" sz="500" spc="-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 spc="-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500" spc="1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5</a:t>
            </a:r>
            <a:r>
              <a:rPr dirty="0" u="sng" sz="500" spc="15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,</a:t>
            </a:r>
            <a:r>
              <a:rPr dirty="0" u="sng" sz="500" spc="1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23</a:t>
            </a:r>
            <a:r>
              <a:rPr dirty="0" u="sng" sz="500" spc="15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k</a:t>
            </a:r>
            <a:r>
              <a:rPr dirty="0" u="sng" sz="500" spc="1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Ω 	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500" spc="85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28</a:t>
            </a:r>
            <a:r>
              <a:rPr dirty="0" sz="500" spc="45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500" spc="30">
                <a:solidFill>
                  <a:srgbClr val="22373A"/>
                </a:solidFill>
                <a:latin typeface="Arial"/>
                <a:cs typeface="Arial"/>
              </a:rPr>
              <a:t>Ω+5</a:t>
            </a:r>
            <a:r>
              <a:rPr dirty="0" sz="500" spc="85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23</a:t>
            </a:r>
            <a:r>
              <a:rPr dirty="0" sz="500" spc="45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500" spc="-5">
                <a:solidFill>
                  <a:srgbClr val="22373A"/>
                </a:solidFill>
                <a:latin typeface="Arial"/>
                <a:cs typeface="Arial"/>
              </a:rPr>
              <a:t>Ω</a:t>
            </a:r>
            <a:endParaRPr sz="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9186" y="881766"/>
            <a:ext cx="85153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-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492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onstant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80540" y="1086036"/>
            <a:ext cx="7048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15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endParaRPr sz="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68627" y="1031439"/>
            <a:ext cx="189230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50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 spc="1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0</a:t>
            </a:r>
            <a:r>
              <a:rPr dirty="0" u="sng" sz="500" spc="10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,</a:t>
            </a:r>
            <a:r>
              <a:rPr dirty="0" u="sng" sz="500" spc="1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27</a:t>
            </a:r>
            <a:r>
              <a:rPr dirty="0" u="sng" sz="500" spc="-1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endParaRPr sz="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68627" y="1100844"/>
            <a:ext cx="189230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500" spc="85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492</a:t>
            </a:r>
            <a:endParaRPr sz="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4558" y="1055603"/>
            <a:ext cx="146875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127000" algn="l"/>
                <a:tab pos="1132205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Spannungsteiler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 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180">
                <a:solidFill>
                  <a:srgbClr val="22373A"/>
                </a:solidFill>
                <a:latin typeface="Arial Unicode MS"/>
                <a:cs typeface="Arial Unicode MS"/>
              </a:rPr>
              <a:t>∼</a:t>
            </a:r>
            <a:r>
              <a:rPr dirty="0" sz="600" spc="45">
                <a:solidFill>
                  <a:srgbClr val="22373A"/>
                </a:solidFill>
                <a:latin typeface="Arial Unicode MS"/>
                <a:cs typeface="Arial Unicode MS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-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54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9158" y="1203825"/>
            <a:ext cx="209486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1765" indent="-1143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52400" algn="l"/>
              </a:tabLst>
            </a:pP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 spc="-37" i="1">
                <a:solidFill>
                  <a:srgbClr val="22373A"/>
                </a:solidFill>
                <a:latin typeface="Arial"/>
                <a:cs typeface="Arial"/>
              </a:rPr>
              <a:t>Mess</a:t>
            </a:r>
            <a:r>
              <a:rPr dirty="0" baseline="-16666" sz="750" spc="24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sollte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m¨oglichst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hochohmig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dimensioniert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208" y="1474692"/>
            <a:ext cx="2721621" cy="1906644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38518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Referenzspannungsquelle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61028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95058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99" y="580001"/>
            <a:ext cx="3913504" cy="4419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Verwendung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 b="1">
                <a:solidFill>
                  <a:srgbClr val="22373A"/>
                </a:solidFill>
                <a:latin typeface="Arial"/>
                <a:cs typeface="Arial"/>
              </a:rPr>
              <a:t>eines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realen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Bauelementes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50">
              <a:latin typeface="Arial"/>
              <a:cs typeface="Arial"/>
            </a:endParaRPr>
          </a:p>
          <a:p>
            <a:pPr algn="just" marL="12700" marR="5080">
              <a:lnSpc>
                <a:spcPts val="630"/>
              </a:lnSpc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Beim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praktischen Schaltungsaufbau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l¨asst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sich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Referenzspannung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Referenzdiode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(z.B.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direkt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analog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devices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ADR4525)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Versorgungsspannung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erzeugen.</a:t>
            </a:r>
            <a:r>
              <a:rPr dirty="0" sz="6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haben</a:t>
            </a:r>
            <a:r>
              <a:rPr dirty="0" sz="600" spc="10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hier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bisher</a:t>
            </a:r>
            <a:r>
              <a:rPr dirty="0" sz="6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10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ideale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sz="6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verwendet!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797" y="1199888"/>
            <a:ext cx="3110350" cy="15457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65899" y="2850609"/>
            <a:ext cx="3964304" cy="19621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38100" marR="30480">
              <a:lnSpc>
                <a:spcPts val="630"/>
              </a:lnSpc>
              <a:spcBef>
                <a:spcPts val="190"/>
              </a:spcBef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Vergleich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900" spc="-37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bersicht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Folie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28,</a:t>
            </a:r>
            <a:r>
              <a:rPr dirty="0" sz="600" spc="10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LM285-2.5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nicht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mehr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Bauteilbibliothek</a:t>
            </a:r>
            <a:r>
              <a:rPr dirty="0" sz="600" spc="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verfu¨gbar.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Daher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haben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realen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Modellierung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Spannungsversorgung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analog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devices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verwendet.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59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248031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 b="1">
                <a:solidFill>
                  <a:srgbClr val="F9F9F9"/>
                </a:solidFill>
                <a:latin typeface="Arial"/>
                <a:cs typeface="Arial"/>
              </a:rPr>
              <a:t>Die</a:t>
            </a:r>
            <a:r>
              <a:rPr dirty="0" sz="1200" spc="9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65" b="1">
                <a:solidFill>
                  <a:srgbClr val="F9F9F9"/>
                </a:solidFill>
                <a:latin typeface="Arial"/>
                <a:cs typeface="Arial"/>
              </a:rPr>
              <a:t>Messbruecke</a:t>
            </a:r>
            <a:r>
              <a:rPr dirty="0" sz="1200" spc="9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35" b="1">
                <a:solidFill>
                  <a:srgbClr val="F9F9F9"/>
                </a:solidFill>
                <a:latin typeface="Arial"/>
                <a:cs typeface="Arial"/>
              </a:rPr>
              <a:t>-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55" b="1">
                <a:solidFill>
                  <a:srgbClr val="F9F9F9"/>
                </a:solidFill>
                <a:latin typeface="Arial"/>
                <a:cs typeface="Arial"/>
              </a:rPr>
              <a:t>Alles</a:t>
            </a:r>
            <a:r>
              <a:rPr dirty="0" sz="1200" spc="9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60" b="1">
                <a:solidFill>
                  <a:srgbClr val="F9F9F9"/>
                </a:solidFill>
                <a:latin typeface="Arial"/>
                <a:cs typeface="Arial"/>
              </a:rPr>
              <a:t>zusammen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8091" y="6120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99" y="581766"/>
            <a:ext cx="143954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-0,2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 b="1">
                <a:solidFill>
                  <a:srgbClr val="22373A"/>
                </a:solidFill>
                <a:latin typeface="Arial"/>
                <a:cs typeface="Arial"/>
              </a:rPr>
              <a:t>bis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1V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Abgriff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20" b="1">
                <a:solidFill>
                  <a:srgbClr val="22373A"/>
                </a:solidFill>
                <a:latin typeface="Arial"/>
                <a:cs typeface="Arial"/>
              </a:rPr>
              <a:t>M+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M-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8091" y="6968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999" y="779034"/>
            <a:ext cx="3888008" cy="208071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60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7295" y="1408224"/>
            <a:ext cx="804545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3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Appendix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9995" y="1776457"/>
            <a:ext cx="3048635" cy="5080"/>
            <a:chOff x="779995" y="1776457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779995" y="1776457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46" y="0"/>
                  </a:lnTo>
                  <a:lnTo>
                    <a:pt x="30480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79995" y="1776457"/>
              <a:ext cx="2813685" cy="5080"/>
            </a:xfrm>
            <a:custGeom>
              <a:avLst/>
              <a:gdLst/>
              <a:ahLst/>
              <a:cxnLst/>
              <a:rect l="l" t="t" r="r" b="b"/>
              <a:pathLst>
                <a:path w="2813685" h="5080">
                  <a:moveTo>
                    <a:pt x="0" y="5060"/>
                  </a:moveTo>
                  <a:lnTo>
                    <a:pt x="0" y="0"/>
                  </a:lnTo>
                  <a:lnTo>
                    <a:pt x="2813592" y="0"/>
                  </a:lnTo>
                  <a:lnTo>
                    <a:pt x="281359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36232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solidFill>
                  <a:srgbClr val="F9F9F9"/>
                </a:solidFill>
              </a:rPr>
              <a:t>Reale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25">
                <a:solidFill>
                  <a:srgbClr val="F9F9F9"/>
                </a:solidFill>
              </a:rPr>
              <a:t>Bauteile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modellieren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5">
                <a:solidFill>
                  <a:srgbClr val="F9F9F9"/>
                </a:solidFill>
              </a:rPr>
              <a:t>mit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einem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subcircuit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97814" y="892942"/>
            <a:ext cx="2020570" cy="36957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algn="just" marL="38100" marR="30480">
              <a:lnSpc>
                <a:spcPct val="92200"/>
              </a:lnSpc>
              <a:spcBef>
                <a:spcPts val="150"/>
              </a:spcBef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Hier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findet ihr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 U</a:t>
            </a:r>
            <a:r>
              <a:rPr dirty="0" baseline="13888" sz="900" spc="-37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bersicht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wie man ein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reales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Internet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findet,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subcircuit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einbindet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Modellfile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dazu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erzeugt.</a:t>
            </a:r>
            <a:r>
              <a:rPr dirty="0" sz="600" spc="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Diese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Dateien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sind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900" spc="-52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bernahmen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alten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Skript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CAE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Labor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Franz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Smagacz-Allramseder.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5914" y="625997"/>
            <a:ext cx="3896360" cy="2574290"/>
            <a:chOff x="435914" y="625997"/>
            <a:chExt cx="3896360" cy="25742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914" y="1326746"/>
              <a:ext cx="1943869" cy="15883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7739" y="625997"/>
              <a:ext cx="1943983" cy="25736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61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27342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60">
                <a:solidFill>
                  <a:srgbClr val="F9F9F9"/>
                </a:solidFill>
              </a:rPr>
              <a:t>LTspice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75">
                <a:solidFill>
                  <a:srgbClr val="F9F9F9"/>
                </a:solidFill>
              </a:rPr>
              <a:t>XVII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15">
                <a:solidFill>
                  <a:srgbClr val="F9F9F9"/>
                </a:solidFill>
              </a:rPr>
              <a:t>Bitte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80">
                <a:solidFill>
                  <a:srgbClr val="F9F9F9"/>
                </a:solidFill>
              </a:rPr>
              <a:t>¨offnet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alle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90">
                <a:solidFill>
                  <a:srgbClr val="F9F9F9"/>
                </a:solidFill>
              </a:rPr>
              <a:t>das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35">
                <a:solidFill>
                  <a:srgbClr val="F9F9F9"/>
                </a:solidFill>
              </a:rPr>
              <a:t>Programm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47294" y="426006"/>
            <a:ext cx="3472815" cy="684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9695">
              <a:lnSpc>
                <a:spcPct val="118000"/>
              </a:lnSpc>
              <a:spcBef>
                <a:spcPts val="100"/>
              </a:spcBef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Benutzeroberfl¨ache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XVII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besteht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Elementen.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2900"/>
              </a:lnSpc>
              <a:spcBef>
                <a:spcPts val="44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Hinweis: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Benutzeroberfl¨ache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MacOS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Windows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unterscheided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leicht.</a:t>
            </a:r>
            <a:r>
              <a:rPr dirty="0" sz="6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Hautpmenuleiste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MacO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nicht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sichtbar.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757" y="1261727"/>
            <a:ext cx="3662463" cy="7643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84273" y="2062170"/>
            <a:ext cx="104013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45" b="1">
                <a:solidFill>
                  <a:srgbClr val="22373A"/>
                </a:solidFill>
                <a:latin typeface="Arial"/>
                <a:cs typeface="Arial"/>
              </a:rPr>
              <a:t>(a)</a:t>
            </a:r>
            <a:r>
              <a:rPr dirty="0" sz="9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22373A"/>
                </a:solidFill>
                <a:latin typeface="Arial"/>
                <a:cs typeface="Arial"/>
              </a:rPr>
              <a:t>Hautpmenuleiste</a:t>
            </a:r>
            <a:endParaRPr sz="9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449" y="2251732"/>
            <a:ext cx="1439739" cy="80749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90841" y="3095289"/>
            <a:ext cx="70993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35" b="1">
                <a:solidFill>
                  <a:srgbClr val="22373A"/>
                </a:solidFill>
                <a:latin typeface="Arial"/>
                <a:cs typeface="Arial"/>
              </a:rPr>
              <a:t>(b)</a:t>
            </a:r>
            <a:r>
              <a:rPr dirty="0" sz="9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900" spc="-35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endParaRPr sz="9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42540" y="2249434"/>
            <a:ext cx="1439631" cy="80979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820987" y="3095289"/>
            <a:ext cx="68326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30" b="1">
                <a:solidFill>
                  <a:srgbClr val="22373A"/>
                </a:solidFill>
                <a:latin typeface="Arial"/>
                <a:cs typeface="Arial"/>
              </a:rPr>
              <a:t>(c)</a:t>
            </a:r>
            <a:r>
              <a:rPr dirty="0" sz="9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900" spc="-35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336232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Reale</a:t>
            </a:r>
            <a:r>
              <a:rPr dirty="0" sz="1200" spc="10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9F9F9"/>
                </a:solidFill>
                <a:latin typeface="Arial"/>
                <a:cs typeface="Arial"/>
              </a:rPr>
              <a:t>Bauteile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modellieren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F9F9F9"/>
                </a:solidFill>
                <a:latin typeface="Arial"/>
                <a:cs typeface="Arial"/>
              </a:rPr>
              <a:t>mit</a:t>
            </a:r>
            <a:r>
              <a:rPr dirty="0" sz="1200" spc="10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F9F9F9"/>
                </a:solidFill>
                <a:latin typeface="Arial"/>
                <a:cs typeface="Arial"/>
              </a:rPr>
              <a:t>einem</a:t>
            </a:r>
            <a:r>
              <a:rPr dirty="0" sz="1200" spc="10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F9F9F9"/>
                </a:solidFill>
                <a:latin typeface="Arial"/>
                <a:cs typeface="Arial"/>
              </a:rPr>
              <a:t>subcircuit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625952"/>
            <a:ext cx="3895816" cy="25582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336232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Reale</a:t>
            </a:r>
            <a:r>
              <a:rPr dirty="0" sz="1200" spc="10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9F9F9"/>
                </a:solidFill>
                <a:latin typeface="Arial"/>
                <a:cs typeface="Arial"/>
              </a:rPr>
              <a:t>Bauteile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modellieren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F9F9F9"/>
                </a:solidFill>
                <a:latin typeface="Arial"/>
                <a:cs typeface="Arial"/>
              </a:rPr>
              <a:t>mit</a:t>
            </a:r>
            <a:r>
              <a:rPr dirty="0" sz="1200" spc="10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F9F9F9"/>
                </a:solidFill>
                <a:latin typeface="Arial"/>
                <a:cs typeface="Arial"/>
              </a:rPr>
              <a:t>einem</a:t>
            </a:r>
            <a:r>
              <a:rPr dirty="0" sz="1200" spc="10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F9F9F9"/>
                </a:solidFill>
                <a:latin typeface="Arial"/>
                <a:cs typeface="Arial"/>
              </a:rPr>
              <a:t>subcircuit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625950"/>
            <a:ext cx="1943907" cy="258055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63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207708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5" b="1">
                <a:solidFill>
                  <a:srgbClr val="F9F9F9"/>
                </a:solidFill>
                <a:latin typeface="Arial"/>
                <a:cs typeface="Arial"/>
              </a:rPr>
              <a:t>Digitale</a:t>
            </a:r>
            <a:r>
              <a:rPr dirty="0" sz="1200" spc="12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55" b="1">
                <a:solidFill>
                  <a:srgbClr val="F9F9F9"/>
                </a:solidFill>
                <a:latin typeface="Arial"/>
                <a:cs typeface="Arial"/>
              </a:rPr>
              <a:t>Schaltungssimulation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625906"/>
            <a:ext cx="3895679" cy="25692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64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337312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Reale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9F9F9"/>
                </a:solidFill>
                <a:latin typeface="Arial"/>
                <a:cs typeface="Arial"/>
              </a:rPr>
              <a:t>Bauteile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modellieren</a:t>
            </a:r>
            <a:r>
              <a:rPr dirty="0" sz="1200" spc="9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90" b="1">
                <a:solidFill>
                  <a:srgbClr val="F9F9F9"/>
                </a:solidFill>
                <a:latin typeface="Arial"/>
                <a:cs typeface="Arial"/>
              </a:rPr>
              <a:t>aus</a:t>
            </a:r>
            <a:r>
              <a:rPr dirty="0" sz="1200" spc="10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F9F9F9"/>
                </a:solidFill>
                <a:latin typeface="Arial"/>
                <a:cs typeface="Arial"/>
              </a:rPr>
              <a:t>einem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model</a:t>
            </a:r>
            <a:r>
              <a:rPr dirty="0" sz="1200" spc="10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30" b="1">
                <a:solidFill>
                  <a:srgbClr val="F9F9F9"/>
                </a:solidFill>
                <a:latin typeface="Arial"/>
                <a:cs typeface="Arial"/>
              </a:rPr>
              <a:t>file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5914" y="625904"/>
            <a:ext cx="3895725" cy="2565400"/>
            <a:chOff x="435914" y="625904"/>
            <a:chExt cx="3895725" cy="2565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914" y="625904"/>
              <a:ext cx="1943933" cy="25650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7739" y="1260528"/>
              <a:ext cx="1943838" cy="129589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65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70" y="76375"/>
            <a:ext cx="302006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200" spc="-60" b="1">
                <a:solidFill>
                  <a:srgbClr val="F9F9F9"/>
                </a:solidFill>
                <a:latin typeface="Arial"/>
                <a:cs typeface="Arial"/>
              </a:rPr>
              <a:t>LTspice</a:t>
            </a:r>
            <a:r>
              <a:rPr dirty="0" sz="1200" spc="10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75" b="1">
                <a:solidFill>
                  <a:srgbClr val="F9F9F9"/>
                </a:solidFill>
                <a:latin typeface="Arial"/>
                <a:cs typeface="Arial"/>
              </a:rPr>
              <a:t>XVII</a:t>
            </a:r>
            <a:r>
              <a:rPr dirty="0" sz="1200" spc="10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35" b="1">
                <a:solidFill>
                  <a:srgbClr val="F9F9F9"/>
                </a:solidFill>
                <a:latin typeface="Arial"/>
                <a:cs typeface="Arial"/>
              </a:rPr>
              <a:t>-</a:t>
            </a:r>
            <a:r>
              <a:rPr dirty="0" sz="1200" spc="10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70" b="1">
                <a:solidFill>
                  <a:srgbClr val="F9F9F9"/>
                </a:solidFill>
                <a:latin typeface="Arial"/>
                <a:cs typeface="Arial"/>
              </a:rPr>
              <a:t>U</a:t>
            </a:r>
            <a:r>
              <a:rPr dirty="0" baseline="13888" sz="1800" spc="-104" b="1">
                <a:solidFill>
                  <a:srgbClr val="F9F9F9"/>
                </a:solidFill>
                <a:latin typeface="Arial"/>
                <a:cs typeface="Arial"/>
              </a:rPr>
              <a:t>¨</a:t>
            </a:r>
            <a:r>
              <a:rPr dirty="0" sz="1200" spc="-70" b="1">
                <a:solidFill>
                  <a:srgbClr val="F9F9F9"/>
                </a:solidFill>
                <a:latin typeface="Arial"/>
                <a:cs typeface="Arial"/>
              </a:rPr>
              <a:t>berblick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Simulationsarten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294" y="426006"/>
            <a:ext cx="3386454" cy="42164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Simulationsart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Menu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konfiguriert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werden.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999" y="966238"/>
            <a:ext cx="3600013" cy="208637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70" y="76375"/>
            <a:ext cx="302006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200" spc="-60">
                <a:solidFill>
                  <a:srgbClr val="F9F9F9"/>
                </a:solidFill>
              </a:rPr>
              <a:t>LTspice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75">
                <a:solidFill>
                  <a:srgbClr val="F9F9F9"/>
                </a:solidFill>
              </a:rPr>
              <a:t>XVII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70">
                <a:solidFill>
                  <a:srgbClr val="F9F9F9"/>
                </a:solidFill>
              </a:rPr>
              <a:t>U</a:t>
            </a:r>
            <a:r>
              <a:rPr dirty="0" baseline="13888" sz="1800" spc="-104">
                <a:solidFill>
                  <a:srgbClr val="F9F9F9"/>
                </a:solidFill>
              </a:rPr>
              <a:t>¨</a:t>
            </a:r>
            <a:r>
              <a:rPr dirty="0" sz="1200" spc="-70">
                <a:solidFill>
                  <a:srgbClr val="F9F9F9"/>
                </a:solidFill>
              </a:rPr>
              <a:t>berblick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Simulationsarten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639686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9994" y="921194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9994" y="1340942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9994" y="1760690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9994" y="2042210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9994" y="2323719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9994" y="2605240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72414" y="608292"/>
            <a:ext cx="3794760" cy="226758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225"/>
              </a:spcBef>
            </a:pPr>
            <a:r>
              <a:rPr dirty="0" sz="800" spc="-25" b="1">
                <a:solidFill>
                  <a:srgbClr val="22373A"/>
                </a:solidFill>
                <a:latin typeface="Arial"/>
                <a:cs typeface="Arial"/>
              </a:rPr>
              <a:t>Transient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30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8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8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80" b="1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800" spc="-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5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800" spc="7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10" b="1">
                <a:solidFill>
                  <a:srgbClr val="22373A"/>
                </a:solidFill>
                <a:latin typeface="Arial"/>
                <a:cs typeface="Arial"/>
              </a:rPr>
              <a:t>Zeit</a:t>
            </a:r>
            <a:r>
              <a:rPr dirty="0" sz="800" spc="10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8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5">
                <a:solidFill>
                  <a:srgbClr val="22373A"/>
                </a:solidFill>
                <a:latin typeface="Arial"/>
                <a:cs typeface="Arial"/>
              </a:rPr>
              <a:t>z.B.</a:t>
            </a:r>
            <a:r>
              <a:rPr dirty="0" sz="8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8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8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0">
                <a:solidFill>
                  <a:srgbClr val="22373A"/>
                </a:solidFill>
                <a:latin typeface="Arial"/>
                <a:cs typeface="Arial"/>
              </a:rPr>
              <a:t>Einschwingvorg¨angen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70"/>
              </a:spcBef>
            </a:pPr>
            <a:r>
              <a:rPr dirty="0" sz="800" spc="-20" b="1">
                <a:solidFill>
                  <a:srgbClr val="22373A"/>
                </a:solidFill>
                <a:latin typeface="Arial"/>
                <a:cs typeface="Arial"/>
              </a:rPr>
              <a:t>AC</a:t>
            </a:r>
            <a:r>
              <a:rPr dirty="0" sz="8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50" b="1">
                <a:solidFill>
                  <a:srgbClr val="22373A"/>
                </a:solidFill>
                <a:latin typeface="Arial"/>
                <a:cs typeface="Arial"/>
              </a:rPr>
              <a:t>Analysis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30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8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8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22373A"/>
                </a:solidFill>
                <a:latin typeface="Arial"/>
                <a:cs typeface="Arial"/>
              </a:rPr>
              <a:t>unter</a:t>
            </a:r>
            <a:r>
              <a:rPr dirty="0" sz="800" spc="7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22373A"/>
                </a:solidFill>
                <a:latin typeface="Arial"/>
                <a:cs typeface="Arial"/>
              </a:rPr>
              <a:t>Variantion</a:t>
            </a:r>
            <a:r>
              <a:rPr dirty="0" sz="800" spc="7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800" spc="7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0" b="1">
                <a:solidFill>
                  <a:srgbClr val="22373A"/>
                </a:solidFill>
                <a:latin typeface="Arial"/>
                <a:cs typeface="Arial"/>
              </a:rPr>
              <a:t>Frequenz</a:t>
            </a:r>
            <a:r>
              <a:rPr dirty="0" sz="800" spc="-30">
                <a:solidFill>
                  <a:srgbClr val="22373A"/>
                </a:solidFill>
                <a:latin typeface="Arial"/>
                <a:cs typeface="Arial"/>
              </a:rPr>
              <a:t>,</a:t>
            </a:r>
            <a:endParaRPr sz="80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  <a:spcBef>
                <a:spcPts val="125"/>
              </a:spcBef>
            </a:pPr>
            <a:r>
              <a:rPr dirty="0" sz="800" spc="5">
                <a:solidFill>
                  <a:srgbClr val="22373A"/>
                </a:solidFill>
                <a:latin typeface="Arial"/>
                <a:cs typeface="Arial"/>
              </a:rPr>
              <a:t>z.B.</a:t>
            </a:r>
            <a:r>
              <a:rPr dirty="0" sz="8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8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8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Grenzfrequenzen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70"/>
              </a:spcBef>
            </a:pPr>
            <a:r>
              <a:rPr dirty="0" sz="800" spc="15" b="1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8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45" b="1">
                <a:solidFill>
                  <a:srgbClr val="22373A"/>
                </a:solidFill>
                <a:latin typeface="Arial"/>
                <a:cs typeface="Arial"/>
              </a:rPr>
              <a:t>Sweep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30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8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22373A"/>
                </a:solidFill>
                <a:latin typeface="Arial"/>
                <a:cs typeface="Arial"/>
              </a:rPr>
              <a:t>unter</a:t>
            </a:r>
            <a:r>
              <a:rPr dirty="0" sz="800" spc="8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22373A"/>
                </a:solidFill>
                <a:latin typeface="Arial"/>
                <a:cs typeface="Arial"/>
              </a:rPr>
              <a:t>Variation</a:t>
            </a:r>
            <a:r>
              <a:rPr dirty="0" sz="800" spc="7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800" spc="8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40" b="1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800" spc="-40">
                <a:solidFill>
                  <a:srgbClr val="22373A"/>
                </a:solidFill>
                <a:latin typeface="Arial"/>
                <a:cs typeface="Arial"/>
              </a:rPr>
              <a:t>,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25"/>
              </a:spcBef>
            </a:pPr>
            <a:r>
              <a:rPr dirty="0" sz="800" spc="5">
                <a:solidFill>
                  <a:srgbClr val="22373A"/>
                </a:solidFill>
                <a:latin typeface="Arial"/>
                <a:cs typeface="Arial"/>
              </a:rPr>
              <a:t>z.B.</a:t>
            </a:r>
            <a:r>
              <a:rPr dirty="0" sz="8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8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8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5">
                <a:solidFill>
                  <a:srgbClr val="22373A"/>
                </a:solidFill>
                <a:latin typeface="Arial"/>
                <a:cs typeface="Arial"/>
              </a:rPr>
              <a:t>Bauteilkennlinien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70"/>
              </a:spcBef>
            </a:pPr>
            <a:r>
              <a:rPr dirty="0" sz="800" spc="-20" b="1">
                <a:solidFill>
                  <a:srgbClr val="22373A"/>
                </a:solidFill>
                <a:latin typeface="Arial"/>
                <a:cs typeface="Arial"/>
              </a:rPr>
              <a:t>Operation</a:t>
            </a:r>
            <a:r>
              <a:rPr dirty="0" sz="8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5" b="1">
                <a:solidFill>
                  <a:srgbClr val="22373A"/>
                </a:solidFill>
                <a:latin typeface="Arial"/>
                <a:cs typeface="Arial"/>
              </a:rPr>
              <a:t>Point</a:t>
            </a:r>
            <a:endParaRPr sz="800">
              <a:latin typeface="Arial"/>
              <a:cs typeface="Arial"/>
            </a:endParaRPr>
          </a:p>
          <a:p>
            <a:pPr marL="63500" marR="972819">
              <a:lnSpc>
                <a:spcPts val="1130"/>
              </a:lnSpc>
              <a:spcBef>
                <a:spcPts val="25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55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8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0" b="1">
                <a:solidFill>
                  <a:srgbClr val="22373A"/>
                </a:solidFill>
                <a:latin typeface="Arial"/>
                <a:cs typeface="Arial"/>
              </a:rPr>
              <a:t>Arbeitspunktes</a:t>
            </a:r>
            <a:r>
              <a:rPr dirty="0" sz="800" spc="6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8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8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45" b="1">
                <a:solidFill>
                  <a:srgbClr val="22373A"/>
                </a:solidFill>
                <a:latin typeface="Arial"/>
                <a:cs typeface="Arial"/>
              </a:rPr>
              <a:t>ohne</a:t>
            </a:r>
            <a:r>
              <a:rPr dirty="0" sz="800" spc="7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22373A"/>
                </a:solidFill>
                <a:latin typeface="Arial"/>
                <a:cs typeface="Arial"/>
              </a:rPr>
              <a:t>Variantion </a:t>
            </a:r>
            <a:r>
              <a:rPr dirty="0" sz="800" spc="-204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5" b="1">
                <a:solidFill>
                  <a:srgbClr val="22373A"/>
                </a:solidFill>
                <a:latin typeface="Arial"/>
                <a:cs typeface="Arial"/>
              </a:rPr>
              <a:t>Noise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60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Rauschverhalten,</a:t>
            </a:r>
            <a:r>
              <a:rPr dirty="0" sz="8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5">
                <a:solidFill>
                  <a:srgbClr val="22373A"/>
                </a:solidFill>
                <a:latin typeface="Arial"/>
                <a:cs typeface="Arial"/>
              </a:rPr>
              <a:t>Bauteilfehlern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oder</a:t>
            </a:r>
            <a:r>
              <a:rPr dirty="0" sz="8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5">
                <a:solidFill>
                  <a:srgbClr val="22373A"/>
                </a:solidFill>
                <a:latin typeface="Arial"/>
                <a:cs typeface="Arial"/>
              </a:rPr>
              <a:t>z.B.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25">
                <a:solidFill>
                  <a:srgbClr val="22373A"/>
                </a:solidFill>
                <a:latin typeface="Arial"/>
                <a:cs typeface="Arial"/>
              </a:rPr>
              <a:t>EMV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45">
                <a:solidFill>
                  <a:srgbClr val="22373A"/>
                </a:solidFill>
                <a:latin typeface="Arial"/>
                <a:cs typeface="Arial"/>
              </a:rPr>
              <a:t>Einflu¨ssen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70"/>
              </a:spcBef>
            </a:pPr>
            <a:r>
              <a:rPr dirty="0" sz="800" spc="15" b="1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8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0" b="1">
                <a:solidFill>
                  <a:srgbClr val="22373A"/>
                </a:solidFill>
                <a:latin typeface="Arial"/>
                <a:cs typeface="Arial"/>
              </a:rPr>
              <a:t>Transfer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25"/>
              </a:spcBef>
            </a:pP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Analye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DC-U</a:t>
            </a:r>
            <a:r>
              <a:rPr dirty="0" baseline="13888" sz="1200" spc="-22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bertragungsfunktion</a:t>
            </a:r>
            <a:r>
              <a:rPr dirty="0" sz="8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70"/>
              </a:spcBef>
            </a:pPr>
            <a:r>
              <a:rPr dirty="0" sz="800" spc="15" b="1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8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40" b="1">
                <a:solidFill>
                  <a:srgbClr val="22373A"/>
                </a:solidFill>
                <a:latin typeface="Arial"/>
                <a:cs typeface="Arial"/>
              </a:rPr>
              <a:t>Bias</a:t>
            </a:r>
            <a:r>
              <a:rPr dirty="0" sz="8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5" b="1">
                <a:solidFill>
                  <a:srgbClr val="22373A"/>
                </a:solidFill>
                <a:latin typeface="Arial"/>
                <a:cs typeface="Arial"/>
              </a:rPr>
              <a:t>Point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30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55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5">
                <a:solidFill>
                  <a:srgbClr val="22373A"/>
                </a:solidFill>
                <a:latin typeface="Arial"/>
                <a:cs typeface="Arial"/>
              </a:rPr>
              <a:t>Arbeitspunktes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0">
                <a:solidFill>
                  <a:srgbClr val="22373A"/>
                </a:solidFill>
                <a:latin typeface="Arial"/>
                <a:cs typeface="Arial"/>
              </a:rPr>
              <a:t>ohne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0">
                <a:solidFill>
                  <a:srgbClr val="22373A"/>
                </a:solidFill>
                <a:latin typeface="Arial"/>
                <a:cs typeface="Arial"/>
              </a:rPr>
              <a:t>dynamisches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Verhalten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2886760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7</a:t>
            </a:r>
          </a:p>
        </p:txBody>
      </p:sp>
    </p:spTree>
  </p:cSld>
  <p:clrMapOvr>
    <a:masterClrMapping/>
  </p:clrMapOvr>
  <p:transition spd="fast">
    <p:cut thruBlk="0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2373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Andreas Schaefer - Matthias Holetzko</dc:creator>
  <dc:title>Labor CAE - Einfuehrung in die Simulation elektrischer Schaltungen mit LTspice (6 UE)</dc:title>
  <dcterms:created xsi:type="dcterms:W3CDTF">2022-03-17T21:14:44Z</dcterms:created>
  <dcterms:modified xsi:type="dcterms:W3CDTF">2022-03-17T21:14:44Z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2022-03-17T00:00:00Z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2022-03-17T00:00:00Z</vt:filetime>
  </property>
</Properties>
</file>